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3"/>
  </p:notesMasterIdLst>
  <p:sldIdLst>
    <p:sldId id="258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608"/>
    <p:restoredTop sz="85192"/>
  </p:normalViewPr>
  <p:slideViewPr>
    <p:cSldViewPr snapToGrid="0" snapToObjects="1">
      <p:cViewPr varScale="1">
        <p:scale>
          <a:sx n="74" d="100"/>
          <a:sy n="74" d="100"/>
        </p:scale>
        <p:origin x="18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4CD0FE-AC73-7B41-B4D1-82A46A3CC64A}" type="datetimeFigureOut">
              <a:rPr lang="en-US" smtClean="0"/>
              <a:t>7/16/25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A07DFD-F1F6-684B-9C4F-3E3CBCB1F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641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uny-accommodate.symplicity.com/public_accommodatio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5" Type="http://schemas.openxmlformats.org/officeDocument/2006/relationships/hyperlink" Target="mailto:Accessibility@sph.cuny.edu" TargetMode="External"/><Relationship Id="rId4" Type="http://schemas.openxmlformats.org/officeDocument/2006/relationships/hyperlink" Target="https://sph.cuny.edu/students/student-services/office-of-accessibility-services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/>
                <a:latin typeface="Georgia" panose="02040502050405020303" pitchFamily="18" charset="0"/>
                <a:ea typeface="Aptos" panose="020B000402020202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https://cuny-accommodate.symplicity.com/public_accommodation/</a:t>
            </a:r>
            <a:r>
              <a:rPr lang="en-US" sz="1200" dirty="0">
                <a:effectLst/>
                <a:latin typeface="Georgia" panose="02040502050405020303" pitchFamily="18" charset="0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  <a:br>
              <a:rPr lang="en-US" sz="1200" dirty="0">
                <a:effectLst/>
                <a:latin typeface="Georgia" panose="02040502050405020303" pitchFamily="18" charset="0"/>
                <a:ea typeface="Aptos" panose="020B0004020202020204" pitchFamily="34" charset="0"/>
                <a:cs typeface="Calibri" panose="020F0502020204030204" pitchFamily="34" charset="0"/>
              </a:rPr>
            </a:br>
            <a:br>
              <a:rPr lang="en-US" sz="1200" dirty="0">
                <a:effectLst/>
                <a:latin typeface="Georgia" panose="02040502050405020303" pitchFamily="18" charset="0"/>
                <a:ea typeface="Aptos" panose="020B0004020202020204" pitchFamily="34" charset="0"/>
                <a:cs typeface="Calibri" panose="020F0502020204030204" pitchFamily="34" charset="0"/>
              </a:rPr>
            </a:br>
            <a:r>
              <a:rPr lang="en-US" sz="1200" b="0" i="0" dirty="0">
                <a:effectLst/>
                <a:latin typeface="Georgia" panose="02040502050405020303" pitchFamily="18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https://sph.cuny.edu/students/student-services/office-of-accessibility-services</a:t>
            </a:r>
            <a:r>
              <a:rPr lang="en-US" sz="1200" b="0" i="0">
                <a:effectLst/>
                <a:latin typeface="Georgia" panose="02040502050405020303" pitchFamily="18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1200" b="0" i="0">
                <a:effectLst/>
                <a:latin typeface="Georgia" panose="02040502050405020303" pitchFamily="18" charset="0"/>
                <a:cs typeface="Calibri" panose="020F0502020204030204" pitchFamily="34" charset="0"/>
              </a:rPr>
              <a:t> </a:t>
            </a:r>
            <a:br>
              <a:rPr lang="en-US" sz="1200" b="0" i="0">
                <a:effectLst/>
                <a:latin typeface="Georgia" panose="02040502050405020303" pitchFamily="18" charset="0"/>
                <a:cs typeface="Calibri" panose="020F0502020204030204" pitchFamily="34" charset="0"/>
              </a:rPr>
            </a:br>
            <a:r>
              <a:rPr lang="en-US" sz="1200" b="0" i="0">
                <a:effectLst/>
                <a:latin typeface="Georgia" panose="02040502050405020303" pitchFamily="18" charset="0"/>
                <a:cs typeface="Calibri" panose="020F0502020204030204" pitchFamily="34" charset="0"/>
              </a:rPr>
              <a:t>or </a:t>
            </a:r>
            <a:r>
              <a:rPr lang="en-US" sz="1200" b="0" i="0" dirty="0">
                <a:effectLst/>
                <a:latin typeface="Georgia" panose="02040502050405020303" pitchFamily="18" charset="0"/>
                <a:cs typeface="Calibri" panose="020F0502020204030204" pitchFamily="34" charset="0"/>
              </a:rPr>
              <a:t>send an email to </a:t>
            </a:r>
            <a:r>
              <a:rPr lang="en-US" sz="1200" b="0" i="0" dirty="0">
                <a:effectLst/>
                <a:latin typeface="Georgia" panose="02040502050405020303" pitchFamily="18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Accessibility@sph.cuny.edu</a:t>
            </a:r>
            <a:endParaRPr lang="en-US" sz="1200" b="0" i="0" dirty="0">
              <a:effectLst/>
              <a:latin typeface="Georgia" panose="02040502050405020303" pitchFamily="18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effectLst/>
              <a:latin typeface="Georgia" panose="02040502050405020303" pitchFamily="18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effectLst/>
              <a:latin typeface="Georgia" panose="02040502050405020303" pitchFamily="18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effectLst/>
              <a:latin typeface="Georgia" panose="02040502050405020303" pitchFamily="18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A07DFD-F1F6-684B-9C4F-3E3CBCB1FFD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65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ED03304-CDE1-C94D-80FA-ABD1E14F8FEF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58" y="3657600"/>
            <a:ext cx="8229602" cy="1371600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68B492D5-1C1F-9C44-B24D-F0C88B69F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547141"/>
            <a:ext cx="8229600" cy="2743200"/>
          </a:xfrm>
        </p:spPr>
        <p:txBody>
          <a:bodyPr anchor="b" anchorCtr="0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F867715-3A6E-5D45-96D7-05CEC4995798}"/>
              </a:ext>
            </a:extLst>
          </p:cNvPr>
          <p:cNvSpPr/>
          <p:nvPr userDrawn="1"/>
        </p:nvSpPr>
        <p:spPr>
          <a:xfrm>
            <a:off x="5943600" y="-1500"/>
            <a:ext cx="3200400" cy="182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973A731-426F-AF4D-981C-6CF406F700C5}"/>
              </a:ext>
            </a:extLst>
          </p:cNvPr>
          <p:cNvSpPr/>
          <p:nvPr userDrawn="1"/>
        </p:nvSpPr>
        <p:spPr>
          <a:xfrm rot="5400000">
            <a:off x="7452360" y="1508760"/>
            <a:ext cx="3200400" cy="182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4BF5207-599F-6C4F-8995-9DB7A8DB8D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5758" y="5762524"/>
            <a:ext cx="4481675" cy="717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220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D064D-133C-C14C-B3A8-7CE390FE352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E65FB5E-C6B2-D140-87CC-2DEB8F98FD3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5125" y="365760"/>
            <a:ext cx="8413750" cy="5669280"/>
          </a:xfrm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462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59" y="547140"/>
            <a:ext cx="3213259" cy="1326630"/>
          </a:xfrm>
        </p:spPr>
        <p:txBody>
          <a:bodyPr anchor="b"/>
          <a:lstStyle>
            <a:lvl1pPr>
              <a:lnSpc>
                <a:spcPct val="80000"/>
              </a:lnSpc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547140"/>
            <a:ext cx="4707970" cy="5487899"/>
          </a:xfrm>
        </p:spPr>
        <p:txBody>
          <a:bodyPr lIns="0" tIns="0" rIns="0" bIns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760" y="2057400"/>
            <a:ext cx="3213259" cy="3977640"/>
          </a:xfrm>
        </p:spPr>
        <p:txBody>
          <a:bodyPr lIns="0" tIns="0" rIns="0" bIns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D064D-133C-C14C-B3A8-7CE390FE352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D3A1318-4166-6140-B179-D16A4ED68770}"/>
              </a:ext>
            </a:extLst>
          </p:cNvPr>
          <p:cNvSpPr/>
          <p:nvPr userDrawn="1"/>
        </p:nvSpPr>
        <p:spPr>
          <a:xfrm>
            <a:off x="5943600" y="-1500"/>
            <a:ext cx="3200400" cy="1828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FA4CEC-AF23-1A47-866E-B0729FD6FD01}"/>
              </a:ext>
            </a:extLst>
          </p:cNvPr>
          <p:cNvSpPr/>
          <p:nvPr userDrawn="1"/>
        </p:nvSpPr>
        <p:spPr>
          <a:xfrm rot="5400000">
            <a:off x="7452360" y="1508760"/>
            <a:ext cx="3200400" cy="1828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374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59" y="547140"/>
            <a:ext cx="3213259" cy="1326630"/>
          </a:xfrm>
        </p:spPr>
        <p:txBody>
          <a:bodyPr anchor="b"/>
          <a:lstStyle>
            <a:lvl1pPr>
              <a:lnSpc>
                <a:spcPct val="80000"/>
              </a:lnSpc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760" y="2057400"/>
            <a:ext cx="3213259" cy="3977640"/>
          </a:xfrm>
        </p:spPr>
        <p:txBody>
          <a:bodyPr lIns="0" tIns="0" rIns="0" bIns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D064D-133C-C14C-B3A8-7CE390FE352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D3A1318-4166-6140-B179-D16A4ED68770}"/>
              </a:ext>
            </a:extLst>
          </p:cNvPr>
          <p:cNvSpPr/>
          <p:nvPr userDrawn="1"/>
        </p:nvSpPr>
        <p:spPr>
          <a:xfrm>
            <a:off x="5943600" y="-1500"/>
            <a:ext cx="3200400" cy="1828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FA4CEC-AF23-1A47-866E-B0729FD6FD01}"/>
              </a:ext>
            </a:extLst>
          </p:cNvPr>
          <p:cNvSpPr/>
          <p:nvPr userDrawn="1"/>
        </p:nvSpPr>
        <p:spPr>
          <a:xfrm rot="5400000">
            <a:off x="7452360" y="1508760"/>
            <a:ext cx="3200400" cy="1828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621BDF43-5FD1-F34A-85A3-701C3C460140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3887390" y="547140"/>
            <a:ext cx="4707971" cy="5487900"/>
          </a:xfrm>
        </p:spPr>
        <p:txBody>
          <a:bodyPr lIns="0" tIns="0" rIns="0" bIns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814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B74EF88-A8F4-DE46-9797-EC4CB051CE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5761" y="1920240"/>
            <a:ext cx="8229599" cy="2846632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36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7600D2-182A-2045-9ED1-C407726F43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37882" y="5939237"/>
            <a:ext cx="1740359" cy="5569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3931737-852E-D64E-8EA8-EAC3EBA46A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5761" y="5691937"/>
            <a:ext cx="2879609" cy="80421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F31AAE0-5759-8B4D-8975-C4D2ED37AB1D}"/>
              </a:ext>
            </a:extLst>
          </p:cNvPr>
          <p:cNvSpPr/>
          <p:nvPr userDrawn="1"/>
        </p:nvSpPr>
        <p:spPr>
          <a:xfrm>
            <a:off x="5943600" y="-1500"/>
            <a:ext cx="3200400" cy="1828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7AB00C7-E12F-9549-BED7-9FAFFE73A6D4}"/>
              </a:ext>
            </a:extLst>
          </p:cNvPr>
          <p:cNvSpPr/>
          <p:nvPr userDrawn="1"/>
        </p:nvSpPr>
        <p:spPr>
          <a:xfrm rot="5400000">
            <a:off x="7452360" y="1508760"/>
            <a:ext cx="3200400" cy="1828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599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ou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2">
            <a:extLst>
              <a:ext uri="{FF2B5EF4-FFF2-40B4-BE49-F238E27FC236}">
                <a16:creationId xmlns:a16="http://schemas.microsoft.com/office/drawing/2014/main" id="{128567EE-821C-0C43-9E03-1E3BD3AAF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547141"/>
            <a:ext cx="8229600" cy="2743200"/>
          </a:xfrm>
        </p:spPr>
        <p:txBody>
          <a:bodyPr anchor="b" anchorCtr="0"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9B2DDFE-FCB0-E84A-915A-8666724506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58" y="3657600"/>
            <a:ext cx="8229602" cy="1371600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9FE89AB-6BB5-1D43-B0F8-4842E61BFAC3}"/>
              </a:ext>
            </a:extLst>
          </p:cNvPr>
          <p:cNvSpPr/>
          <p:nvPr userDrawn="1"/>
        </p:nvSpPr>
        <p:spPr>
          <a:xfrm>
            <a:off x="5943600" y="-1500"/>
            <a:ext cx="3200400" cy="1828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D6AE1E-55ED-DA47-B5DF-DCADEE7CED98}"/>
              </a:ext>
            </a:extLst>
          </p:cNvPr>
          <p:cNvSpPr/>
          <p:nvPr userDrawn="1"/>
        </p:nvSpPr>
        <p:spPr>
          <a:xfrm rot="5400000">
            <a:off x="7452360" y="1508760"/>
            <a:ext cx="3200400" cy="1828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D80CAB7-718B-F44C-8351-5F8C0045CE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5758" y="5762524"/>
            <a:ext cx="4481674" cy="717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421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2">
            <a:extLst>
              <a:ext uri="{FF2B5EF4-FFF2-40B4-BE49-F238E27FC236}">
                <a16:creationId xmlns:a16="http://schemas.microsoft.com/office/drawing/2014/main" id="{128567EE-821C-0C43-9E03-1E3BD3AAF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547141"/>
            <a:ext cx="8229600" cy="2743200"/>
          </a:xfrm>
        </p:spPr>
        <p:txBody>
          <a:bodyPr anchor="b" anchorCtr="0"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9B2DDFE-FCB0-E84A-915A-8666724506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58" y="3657600"/>
            <a:ext cx="8229602" cy="1371600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9FE89AB-6BB5-1D43-B0F8-4842E61BFAC3}"/>
              </a:ext>
            </a:extLst>
          </p:cNvPr>
          <p:cNvSpPr/>
          <p:nvPr userDrawn="1"/>
        </p:nvSpPr>
        <p:spPr>
          <a:xfrm>
            <a:off x="5943600" y="-1500"/>
            <a:ext cx="3200400" cy="1828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D6AE1E-55ED-DA47-B5DF-DCADEE7CED98}"/>
              </a:ext>
            </a:extLst>
          </p:cNvPr>
          <p:cNvSpPr/>
          <p:nvPr userDrawn="1"/>
        </p:nvSpPr>
        <p:spPr>
          <a:xfrm rot="5400000">
            <a:off x="7452360" y="1508760"/>
            <a:ext cx="3200400" cy="1828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960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ol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674A4C8-3169-2044-81F5-3C9E7466B846}"/>
              </a:ext>
            </a:extLst>
          </p:cNvPr>
          <p:cNvSpPr/>
          <p:nvPr userDrawn="1"/>
        </p:nvSpPr>
        <p:spPr>
          <a:xfrm>
            <a:off x="0" y="-2999"/>
            <a:ext cx="9144000" cy="6860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2">
            <a:extLst>
              <a:ext uri="{FF2B5EF4-FFF2-40B4-BE49-F238E27FC236}">
                <a16:creationId xmlns:a16="http://schemas.microsoft.com/office/drawing/2014/main" id="{128567EE-821C-0C43-9E03-1E3BD3AAF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547141"/>
            <a:ext cx="8229600" cy="2743200"/>
          </a:xfrm>
        </p:spPr>
        <p:txBody>
          <a:bodyPr anchor="b" anchorCtr="0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9B2DDFE-FCB0-E84A-915A-8666724506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58" y="3657600"/>
            <a:ext cx="8229602" cy="1371600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9FE89AB-6BB5-1D43-B0F8-4842E61BFAC3}"/>
              </a:ext>
            </a:extLst>
          </p:cNvPr>
          <p:cNvSpPr/>
          <p:nvPr userDrawn="1"/>
        </p:nvSpPr>
        <p:spPr>
          <a:xfrm>
            <a:off x="5943600" y="-1500"/>
            <a:ext cx="3200400" cy="182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D6AE1E-55ED-DA47-B5DF-DCADEE7CED98}"/>
              </a:ext>
            </a:extLst>
          </p:cNvPr>
          <p:cNvSpPr/>
          <p:nvPr userDrawn="1"/>
        </p:nvSpPr>
        <p:spPr>
          <a:xfrm rot="5400000">
            <a:off x="7452360" y="1508760"/>
            <a:ext cx="3200400" cy="182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095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825625"/>
            <a:ext cx="8412480" cy="4209415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5FED064D-133C-C14C-B3A8-7CE390FE35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97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Inset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9216" y="365760"/>
            <a:ext cx="6399023" cy="12231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825625"/>
            <a:ext cx="8412480" cy="4209415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5FED064D-133C-C14C-B3A8-7CE390FE35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Media Placeholder 6">
            <a:extLst>
              <a:ext uri="{FF2B5EF4-FFF2-40B4-BE49-F238E27FC236}">
                <a16:creationId xmlns:a16="http://schemas.microsoft.com/office/drawing/2014/main" id="{F06CB204-9154-3A49-B783-97522C9F6C60}"/>
              </a:ext>
            </a:extLst>
          </p:cNvPr>
          <p:cNvSpPr>
            <a:spLocks noGrp="1" noChangeAspect="1"/>
          </p:cNvSpPr>
          <p:nvPr>
            <p:ph type="media" sz="quarter" idx="13"/>
          </p:nvPr>
        </p:nvSpPr>
        <p:spPr>
          <a:xfrm>
            <a:off x="365126" y="363537"/>
            <a:ext cx="1633893" cy="122542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797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59" y="1825625"/>
            <a:ext cx="4023360" cy="4209415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1825625"/>
            <a:ext cx="4023360" cy="4209415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D064D-133C-C14C-B3A8-7CE390FE3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90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1738859"/>
            <a:ext cx="4023359" cy="532151"/>
          </a:xfrm>
        </p:spPr>
        <p:txBody>
          <a:bodyPr wrap="square" lIns="0" tIns="0" rIns="0" bIns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en-US" sz="2400" b="1" dirty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D064D-133C-C14C-B3A8-7CE390FE352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905E099-753D-8A4C-9FED-7FB40C4EF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365760"/>
            <a:ext cx="8412480" cy="12231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C780FE0-D8A9-1741-986E-D0950512026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65759" y="2413416"/>
            <a:ext cx="4023360" cy="3621624"/>
          </a:xfrm>
        </p:spPr>
        <p:txBody>
          <a:bodyPr lIns="0" tIns="0" rIns="0" bIns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2058215A-7404-3140-AFEF-A22AF31254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54880" y="2413416"/>
            <a:ext cx="4023360" cy="3621624"/>
          </a:xfrm>
        </p:spPr>
        <p:txBody>
          <a:bodyPr lIns="0" tIns="0" rIns="0" bIns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428ADABA-1FBB-3149-8A82-2FCBA7B5AC71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754881" y="1738859"/>
            <a:ext cx="4023359" cy="532151"/>
          </a:xfrm>
        </p:spPr>
        <p:txBody>
          <a:bodyPr wrap="square" lIns="0" tIns="0" rIns="0" bIns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en-US" sz="2400" b="1" dirty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007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D064D-133C-C14C-B3A8-7CE390FE352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B74EF88-A8F4-DE46-9797-EC4CB051CE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5761" y="1825625"/>
            <a:ext cx="8412480" cy="420941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275929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760" y="365760"/>
            <a:ext cx="8412480" cy="122319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1920240"/>
            <a:ext cx="841248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760" y="6355080"/>
            <a:ext cx="913463" cy="313187"/>
          </a:xfrm>
          <a:prstGeom prst="rect">
            <a:avLst/>
          </a:prstGeom>
          <a:blipFill>
            <a:blip r:embed="rId15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5081"/>
            <a:ext cx="2320290" cy="31318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FED064D-133C-C14C-B3A8-7CE390FE35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434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71" r:id="rId3"/>
    <p:sldLayoutId id="2147483672" r:id="rId4"/>
    <p:sldLayoutId id="2147483662" r:id="rId5"/>
    <p:sldLayoutId id="214748367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uny-accommodate.symplicity.com/public_accommodation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hyperlink" Target="mailto:Accessibility@sph.cuny.edu" TargetMode="External"/><Relationship Id="rId4" Type="http://schemas.openxmlformats.org/officeDocument/2006/relationships/hyperlink" Target="https://sph.cuny.edu/students/student-services/office-of-accessibility-service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270178BE-4C38-F742-84C8-45FA2075F5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58" y="2434106"/>
            <a:ext cx="8229602" cy="325835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Georgia" panose="02040502050405020303" pitchFamily="18" charset="0"/>
                <a:ea typeface="Aptos" panose="020B0004020202020204" pitchFamily="34" charset="0"/>
                <a:cs typeface="Calibri" panose="020F0502020204030204" pitchFamily="34" charset="0"/>
              </a:rPr>
              <a:t>To register with the SPH Office of Accessibility Services, please fill out the Accommodation Request form </a:t>
            </a:r>
            <a:br>
              <a:rPr lang="en-US" sz="1800" dirty="0">
                <a:effectLst/>
                <a:latin typeface="Georgia" panose="02040502050405020303" pitchFamily="18" charset="0"/>
                <a:ea typeface="Aptos" panose="020B0004020202020204" pitchFamily="34" charset="0"/>
                <a:cs typeface="Calibri" panose="020F0502020204030204" pitchFamily="34" charset="0"/>
              </a:rPr>
            </a:br>
            <a:r>
              <a:rPr lang="en-US" sz="1800" dirty="0">
                <a:effectLst/>
                <a:latin typeface="Georgia" panose="02040502050405020303" pitchFamily="18" charset="0"/>
                <a:ea typeface="Aptos" panose="020B000402020202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https://cuny-accommodate.symplicity.com/public_accommodation/</a:t>
            </a:r>
            <a:r>
              <a:rPr lang="en-US" sz="1800" dirty="0">
                <a:effectLst/>
                <a:latin typeface="Georgia" panose="02040502050405020303" pitchFamily="18" charset="0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  <a:br>
              <a:rPr lang="en-US" sz="1800" dirty="0">
                <a:effectLst/>
                <a:latin typeface="Georgia" panose="02040502050405020303" pitchFamily="18" charset="0"/>
                <a:ea typeface="Aptos" panose="020B0004020202020204" pitchFamily="34" charset="0"/>
                <a:cs typeface="Calibri" panose="020F0502020204030204" pitchFamily="34" charset="0"/>
              </a:rPr>
            </a:br>
            <a:br>
              <a:rPr lang="en-US" sz="1800" dirty="0">
                <a:effectLst/>
                <a:latin typeface="Georgia" panose="02040502050405020303" pitchFamily="18" charset="0"/>
                <a:ea typeface="Aptos" panose="020B0004020202020204" pitchFamily="34" charset="0"/>
                <a:cs typeface="Calibri" panose="020F0502020204030204" pitchFamily="34" charset="0"/>
              </a:rPr>
            </a:br>
            <a:br>
              <a:rPr lang="en-US" sz="1800" dirty="0">
                <a:effectLst/>
                <a:latin typeface="Georgia" panose="02040502050405020303" pitchFamily="18" charset="0"/>
                <a:ea typeface="Aptos" panose="020B0004020202020204" pitchFamily="34" charset="0"/>
                <a:cs typeface="Calibri" panose="020F0502020204030204" pitchFamily="34" charset="0"/>
              </a:rPr>
            </a:br>
            <a:endParaRPr lang="en-US" sz="1800" dirty="0">
              <a:effectLst/>
              <a:latin typeface="Georgia" panose="02040502050405020303" pitchFamily="18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br>
              <a:rPr lang="en-US" sz="1800" dirty="0">
                <a:effectLst/>
                <a:latin typeface="Georgia" panose="02040502050405020303" pitchFamily="18" charset="0"/>
                <a:ea typeface="Aptos" panose="020B0004020202020204" pitchFamily="34" charset="0"/>
                <a:cs typeface="Calibri" panose="020F0502020204030204" pitchFamily="34" charset="0"/>
              </a:rPr>
            </a:br>
            <a:endParaRPr lang="en-US" sz="1800" dirty="0">
              <a:effectLst/>
              <a:latin typeface="Georgia" panose="02040502050405020303" pitchFamily="18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Georgia" panose="02040502050405020303" pitchFamily="18" charset="0"/>
                <a:cs typeface="Calibri" panose="020F0502020204030204" pitchFamily="34" charset="0"/>
              </a:rPr>
              <a:t>Questions? See the </a:t>
            </a:r>
            <a:r>
              <a:rPr lang="en-US" sz="1800" b="0" i="0" dirty="0">
                <a:latin typeface="Georgia" panose="02040502050405020303" pitchFamily="18" charset="0"/>
                <a:cs typeface="Calibri" panose="020F0502020204030204" pitchFamily="34" charset="0"/>
              </a:rPr>
              <a:t>Office of Accessibility Services webpage,</a:t>
            </a:r>
            <a:br>
              <a:rPr lang="en-US" sz="1800" b="0" i="0" dirty="0">
                <a:effectLst/>
                <a:latin typeface="Georgia" panose="02040502050405020303" pitchFamily="18" charset="0"/>
                <a:cs typeface="Calibri" panose="020F0502020204030204" pitchFamily="34" charset="0"/>
              </a:rPr>
            </a:br>
            <a:r>
              <a:rPr lang="en-US" sz="1800" b="0" i="0" dirty="0">
                <a:effectLst/>
                <a:latin typeface="Georgia" panose="02040502050405020303" pitchFamily="18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https://sph.cuny.edu/students/student-services/office-of-accessibility-services/</a:t>
            </a:r>
            <a:r>
              <a:rPr lang="en-US" sz="1800" b="0" i="0" dirty="0">
                <a:effectLst/>
                <a:latin typeface="Georgia" panose="02040502050405020303" pitchFamily="18" charset="0"/>
                <a:cs typeface="Calibri" panose="020F0502020204030204" pitchFamily="34" charset="0"/>
              </a:rPr>
              <a:t> or send an email to </a:t>
            </a:r>
            <a:r>
              <a:rPr lang="en-US" sz="1800" b="0" i="0" dirty="0" err="1">
                <a:effectLst/>
                <a:latin typeface="Georgia" panose="02040502050405020303" pitchFamily="18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Accessibility@sph.cuny.edu</a:t>
            </a:r>
            <a:endParaRPr lang="en-US" sz="1800" b="0" i="0" dirty="0">
              <a:effectLst/>
              <a:latin typeface="Georgia" panose="02040502050405020303" pitchFamily="18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0" i="0" dirty="0">
              <a:effectLst/>
              <a:latin typeface="plantin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0" i="0" dirty="0">
              <a:effectLst/>
              <a:latin typeface="plantin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plantin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5F4EB57-7167-5145-A3B7-75C3F8CA6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547141"/>
            <a:ext cx="8229600" cy="1668025"/>
          </a:xfrm>
        </p:spPr>
        <p:txBody>
          <a:bodyPr>
            <a:normAutofit fontScale="90000"/>
          </a:bodyPr>
          <a:lstStyle/>
          <a:p>
            <a:pPr algn="ctr"/>
            <a:r>
              <a:rPr lang="en-US" b="0" dirty="0">
                <a:latin typeface="plantin"/>
              </a:rPr>
              <a:t>CUNY SPH s</a:t>
            </a:r>
            <a:r>
              <a:rPr lang="en-US" b="0" i="0" dirty="0">
                <a:effectLst/>
                <a:latin typeface="plantin"/>
              </a:rPr>
              <a:t>upport services to students with disabilities and </a:t>
            </a:r>
            <a:br>
              <a:rPr lang="en-US" b="0" i="0" dirty="0">
                <a:effectLst/>
                <a:latin typeface="plantin"/>
              </a:rPr>
            </a:br>
            <a:r>
              <a:rPr lang="en-US" b="0" i="0" dirty="0">
                <a:effectLst/>
                <a:latin typeface="plantin"/>
              </a:rPr>
              <a:t>disabling medical conditions</a:t>
            </a:r>
            <a:endParaRPr lang="en-US" dirty="0"/>
          </a:p>
        </p:txBody>
      </p:sp>
      <p:pic>
        <p:nvPicPr>
          <p:cNvPr id="5" name="Picture 4" descr="A qr code with blue dots&#10;&#10;Description automatically generated">
            <a:extLst>
              <a:ext uri="{FF2B5EF4-FFF2-40B4-BE49-F238E27FC236}">
                <a16:creationId xmlns:a16="http://schemas.microsoft.com/office/drawing/2014/main" id="{B3FB4F47-1327-C713-5F80-5503C81AC8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6886" y="3273485"/>
            <a:ext cx="1311695" cy="131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5850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NY SPH">
      <a:dk1>
        <a:srgbClr val="2474BA"/>
      </a:dk1>
      <a:lt1>
        <a:srgbClr val="FFFFFF"/>
      </a:lt1>
      <a:dk2>
        <a:srgbClr val="52697F"/>
      </a:dk2>
      <a:lt2>
        <a:srgbClr val="E7E6E6"/>
      </a:lt2>
      <a:accent1>
        <a:srgbClr val="2474BA"/>
      </a:accent1>
      <a:accent2>
        <a:srgbClr val="00ABD7"/>
      </a:accent2>
      <a:accent3>
        <a:srgbClr val="27B998"/>
      </a:accent3>
      <a:accent4>
        <a:srgbClr val="9B5894"/>
      </a:accent4>
      <a:accent5>
        <a:srgbClr val="EDA02F"/>
      </a:accent5>
      <a:accent6>
        <a:srgbClr val="F05A30"/>
      </a:accent6>
      <a:hlink>
        <a:srgbClr val="2474BA"/>
      </a:hlink>
      <a:folHlink>
        <a:srgbClr val="9B589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2092</TotalTime>
  <Words>126</Words>
  <Application>Microsoft Macintosh PowerPoint</Application>
  <PresentationFormat>On-screen Show (4:3)</PresentationFormat>
  <Paragraphs>10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Georgia</vt:lpstr>
      <vt:lpstr>plantin</vt:lpstr>
      <vt:lpstr>Office Theme</vt:lpstr>
      <vt:lpstr>CUNY SPH support services to students with disabilities and  disabling medical conditions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Alexis Rockman</dc:creator>
  <cp:lastModifiedBy>Sara Ingram</cp:lastModifiedBy>
  <cp:revision>49</cp:revision>
  <dcterms:created xsi:type="dcterms:W3CDTF">2018-12-06T21:26:38Z</dcterms:created>
  <dcterms:modified xsi:type="dcterms:W3CDTF">2025-07-16T16:14:32Z</dcterms:modified>
</cp:coreProperties>
</file>