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1" r:id="rId3"/>
    <p:sldId id="286" r:id="rId4"/>
    <p:sldId id="287" r:id="rId5"/>
    <p:sldId id="305" r:id="rId6"/>
    <p:sldId id="304" r:id="rId7"/>
    <p:sldId id="303" r:id="rId8"/>
    <p:sldId id="302" r:id="rId9"/>
    <p:sldId id="301" r:id="rId10"/>
    <p:sldId id="300" r:id="rId11"/>
    <p:sldId id="299" r:id="rId12"/>
    <p:sldId id="298" r:id="rId13"/>
    <p:sldId id="297" r:id="rId14"/>
    <p:sldId id="296" r:id="rId15"/>
    <p:sldId id="295" r:id="rId16"/>
    <p:sldId id="294" r:id="rId17"/>
    <p:sldId id="293" r:id="rId18"/>
    <p:sldId id="292" r:id="rId19"/>
    <p:sldId id="291" r:id="rId20"/>
    <p:sldId id="290" r:id="rId21"/>
    <p:sldId id="289" r:id="rId22"/>
    <p:sldId id="288" r:id="rId23"/>
    <p:sldId id="306" r:id="rId24"/>
    <p:sldId id="307" r:id="rId25"/>
    <p:sldId id="308" r:id="rId26"/>
    <p:sldId id="309" r:id="rId27"/>
    <p:sldId id="310" r:id="rId28"/>
    <p:sldId id="311" r:id="rId29"/>
    <p:sldId id="271" r:id="rId30"/>
    <p:sldId id="274"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3/9/2024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6841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6738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3/9/2024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5261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97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3/9/2024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123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9836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9084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3791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314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3/9/2024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6692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0786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3/9/2024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6013603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lifestance.com/" TargetMode="External"/><Relationship Id="rId3" Type="http://schemas.openxmlformats.org/officeDocument/2006/relationships/hyperlink" Target="https://nam02.safelinks.protection.outlook.com/?url=https%3A%2F%2Fnycwell.cityofnewyork.us%2Fen%2F&amp;data=05%7C02%7CAshley.Harwood%40sph.cuny.edu%7C65324192a1384af9baa408dc28486fb1%7C6f60f0b35f064e099715989dba8cc7d8%7C0%7C0%7C638429538819456364%7CUnknown%7CTWFpbGZsb3d8eyJWIjoiMC4wLjAwMDAiLCJQIjoiV2luMzIiLCJBTiI6Ik1haWwiLCJXVCI6Mn0%3D%7C0%7C%7C%7C&amp;sdata=gnBxnMP%2BoCVuhhmFZPBUmQ1b091dsT4G2Eh1HBhdRgU%3D&amp;reserved=0" TargetMode="External"/><Relationship Id="rId7" Type="http://schemas.openxmlformats.org/officeDocument/2006/relationships/hyperlink" Target="https://www.mindful.care/" TargetMode="External"/><Relationship Id="rId2" Type="http://schemas.openxmlformats.org/officeDocument/2006/relationships/hyperlink" Target="https://sph.cuny.edu/students/student-services/student-wellness/counseling-and-wellness-services/" TargetMode="External"/><Relationship Id="rId1" Type="http://schemas.openxmlformats.org/officeDocument/2006/relationships/slideLayout" Target="../slideLayouts/slideLayout2.xml"/><Relationship Id="rId6" Type="http://schemas.openxmlformats.org/officeDocument/2006/relationships/hyperlink" Target="https://openpathcollective.org/" TargetMode="External"/><Relationship Id="rId5" Type="http://schemas.openxmlformats.org/officeDocument/2006/relationships/hyperlink" Target="https://www.psychologytoday.com/" TargetMode="External"/><Relationship Id="rId4" Type="http://schemas.openxmlformats.org/officeDocument/2006/relationships/hyperlink" Target="https://nam02.safelinks.protection.outlook.com/?url=https%3A%2F%2F988lifeline.org%2Fchat%2F&amp;data=05%7C02%7CAshley.Harwood%40sph.cuny.edu%7C65324192a1384af9baa408dc28486fb1%7C6f60f0b35f064e099715989dba8cc7d8%7C0%7C0%7C638429538819446320%7CUnknown%7CTWFpbGZsb3d8eyJWIjoiMC4wLjAwMDAiLCJQIjoiV2luMzIiLCJBTiI6Ik1haWwiLCJXVCI6Mn0%3D%7C0%7C%7C%7C&amp;sdata=OmPPwu0QckVofwCkRJgOJNmDxF5n5pLoJiBkaOYAkEA%3D&amp;reserved=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E49C8-6241-E33E-0807-A06D1D408616}"/>
              </a:ext>
            </a:extLst>
          </p:cNvPr>
          <p:cNvSpPr>
            <a:spLocks noGrp="1"/>
          </p:cNvSpPr>
          <p:nvPr>
            <p:ph type="ctrTitle"/>
          </p:nvPr>
        </p:nvSpPr>
        <p:spPr/>
        <p:txBody>
          <a:bodyPr/>
          <a:lstStyle/>
          <a:p>
            <a:r>
              <a:rPr lang="en-US" dirty="0"/>
              <a:t>Creating healthy academic habits</a:t>
            </a:r>
          </a:p>
        </p:txBody>
      </p:sp>
      <p:sp>
        <p:nvSpPr>
          <p:cNvPr id="3" name="Subtitle 2">
            <a:extLst>
              <a:ext uri="{FF2B5EF4-FFF2-40B4-BE49-F238E27FC236}">
                <a16:creationId xmlns:a16="http://schemas.microsoft.com/office/drawing/2014/main" id="{ECF29ED0-9F83-34DD-A65E-CC00D663EF73}"/>
              </a:ext>
            </a:extLst>
          </p:cNvPr>
          <p:cNvSpPr>
            <a:spLocks noGrp="1"/>
          </p:cNvSpPr>
          <p:nvPr>
            <p:ph type="subTitle" idx="1"/>
          </p:nvPr>
        </p:nvSpPr>
        <p:spPr/>
        <p:txBody>
          <a:bodyPr>
            <a:normAutofit fontScale="92500" lnSpcReduction="20000"/>
          </a:bodyPr>
          <a:lstStyle/>
          <a:p>
            <a:r>
              <a:rPr lang="en-US" dirty="0"/>
              <a:t>Webinar 7 – Cultivating </a:t>
            </a:r>
            <a:r>
              <a:rPr lang="en-US"/>
              <a:t>Positive self-talk </a:t>
            </a:r>
            <a:endParaRPr lang="en-US" dirty="0"/>
          </a:p>
          <a:p>
            <a:r>
              <a:rPr lang="en-US" dirty="0"/>
              <a:t>Facilitated by:  Ashley Harwood, </a:t>
            </a:r>
            <a:r>
              <a:rPr lang="en-US" dirty="0" err="1"/>
              <a:t>lmsw</a:t>
            </a:r>
            <a:r>
              <a:rPr lang="en-US" dirty="0"/>
              <a:t> (Counseling &amp; Wellness Services)</a:t>
            </a:r>
          </a:p>
        </p:txBody>
      </p:sp>
      <p:pic>
        <p:nvPicPr>
          <p:cNvPr id="5" name="Picture 4">
            <a:extLst>
              <a:ext uri="{FF2B5EF4-FFF2-40B4-BE49-F238E27FC236}">
                <a16:creationId xmlns:a16="http://schemas.microsoft.com/office/drawing/2014/main" id="{A0563811-940D-8010-91E4-AABF6AF220A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869" y="703783"/>
            <a:ext cx="980886" cy="980886"/>
          </a:xfrm>
          <a:prstGeom prst="rect">
            <a:avLst/>
          </a:prstGeom>
        </p:spPr>
      </p:pic>
    </p:spTree>
    <p:extLst>
      <p:ext uri="{BB962C8B-B14F-4D97-AF65-F5344CB8AC3E}">
        <p14:creationId xmlns:p14="http://schemas.microsoft.com/office/powerpoint/2010/main" val="2181089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Replace negative with positive (4)</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p:txBody>
          <a:bodyPr>
            <a:normAutofit/>
          </a:bodyPr>
          <a:lstStyle/>
          <a:p>
            <a:pPr marL="0" indent="0" algn="l">
              <a:buNone/>
            </a:pPr>
            <a:r>
              <a:rPr lang="en-US" b="1" i="0" dirty="0">
                <a:solidFill>
                  <a:schemeClr val="tx1"/>
                </a:solidFill>
                <a:effectLst/>
              </a:rPr>
              <a:t>Realistic Thinking</a:t>
            </a:r>
          </a:p>
          <a:p>
            <a:pPr algn="l">
              <a:buFont typeface="Wingdings" panose="05000000000000000000" pitchFamily="2" charset="2"/>
              <a:buChar char="§"/>
            </a:pPr>
            <a:r>
              <a:rPr lang="en-US" b="0" i="0" dirty="0">
                <a:solidFill>
                  <a:schemeClr val="tx1"/>
                </a:solidFill>
                <a:effectLst/>
              </a:rPr>
              <a:t>We distort reality by thinking only in extremes and this makes our efforts either total failures or complete successes, with nothing in between. “I’ll never pass this exam because I always draw a blank.”</a:t>
            </a:r>
          </a:p>
          <a:p>
            <a:pPr algn="l">
              <a:buFont typeface="Wingdings" panose="05000000000000000000" pitchFamily="2" charset="2"/>
              <a:buChar char="§"/>
            </a:pPr>
            <a:r>
              <a:rPr lang="en-US" b="1" i="0" dirty="0">
                <a:solidFill>
                  <a:schemeClr val="tx1"/>
                </a:solidFill>
                <a:effectLst/>
              </a:rPr>
              <a:t>Instead:</a:t>
            </a:r>
            <a:r>
              <a:rPr lang="en-US" b="0" i="0" dirty="0">
                <a:solidFill>
                  <a:schemeClr val="tx1"/>
                </a:solidFill>
                <a:effectLst/>
              </a:rPr>
              <a:t> Be realistic. Replace those exaggerated words with ones that more accurately reflect reality and give yourself options. “I haven’t actually ever failed an exam. I’m going to relax and I’ll do fine.”</a:t>
            </a: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2015057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Replace negative with positive (5) </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p:txBody>
          <a:bodyPr>
            <a:normAutofit/>
          </a:bodyPr>
          <a:lstStyle/>
          <a:p>
            <a:pPr marL="0" indent="0" algn="l">
              <a:buNone/>
            </a:pPr>
            <a:r>
              <a:rPr lang="en-US" b="1" i="0" dirty="0">
                <a:solidFill>
                  <a:schemeClr val="tx1"/>
                </a:solidFill>
                <a:effectLst/>
              </a:rPr>
              <a:t>Take it in Stride</a:t>
            </a:r>
          </a:p>
          <a:p>
            <a:pPr algn="l">
              <a:buFont typeface="Wingdings" panose="05000000000000000000" pitchFamily="2" charset="2"/>
              <a:buChar char="§"/>
            </a:pPr>
            <a:r>
              <a:rPr lang="en-US" b="0" i="0" dirty="0">
                <a:solidFill>
                  <a:schemeClr val="tx1"/>
                </a:solidFill>
                <a:effectLst/>
              </a:rPr>
              <a:t>Every bad thing that happens is a horrible disaster. “I missed the bus and today’s class is the most important.”</a:t>
            </a:r>
          </a:p>
          <a:p>
            <a:pPr algn="l">
              <a:buFont typeface="Wingdings" panose="05000000000000000000" pitchFamily="2" charset="2"/>
              <a:buChar char="§"/>
            </a:pPr>
            <a:r>
              <a:rPr lang="en-US" b="1" i="0" dirty="0">
                <a:solidFill>
                  <a:schemeClr val="tx1"/>
                </a:solidFill>
                <a:effectLst/>
              </a:rPr>
              <a:t>Instead:</a:t>
            </a:r>
            <a:r>
              <a:rPr lang="en-US" b="0" i="0" dirty="0">
                <a:solidFill>
                  <a:schemeClr val="tx1"/>
                </a:solidFill>
                <a:effectLst/>
              </a:rPr>
              <a:t> Be realistic and stop scaring yourself. Bad things do happen, yet most are not necessarily tragedies or disasters, but rather inconveniences and mistakes. “I can always talk to my professor afterwards and get any information I missed.”</a:t>
            </a: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501043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Replace negative with positive (6) </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p:txBody>
          <a:bodyPr>
            <a:normAutofit/>
          </a:bodyPr>
          <a:lstStyle/>
          <a:p>
            <a:pPr marL="0" indent="0" algn="l">
              <a:buNone/>
            </a:pPr>
            <a:r>
              <a:rPr lang="en-US" b="1" i="0" dirty="0">
                <a:solidFill>
                  <a:schemeClr val="tx1"/>
                </a:solidFill>
                <a:effectLst/>
              </a:rPr>
              <a:t>Positive Labels</a:t>
            </a:r>
          </a:p>
          <a:p>
            <a:pPr algn="l">
              <a:buFont typeface="Wingdings" panose="05000000000000000000" pitchFamily="2" charset="2"/>
              <a:buChar char="§"/>
            </a:pPr>
            <a:r>
              <a:rPr lang="en-US" dirty="0">
                <a:solidFill>
                  <a:schemeClr val="tx1"/>
                </a:solidFill>
              </a:rPr>
              <a:t>N</a:t>
            </a:r>
            <a:r>
              <a:rPr lang="en-US" b="0" i="0" dirty="0">
                <a:solidFill>
                  <a:schemeClr val="tx1"/>
                </a:solidFill>
                <a:effectLst/>
              </a:rPr>
              <a:t>egative labels lower our self-esteem. </a:t>
            </a:r>
          </a:p>
          <a:p>
            <a:pPr algn="l">
              <a:buFont typeface="Wingdings" panose="05000000000000000000" pitchFamily="2" charset="2"/>
              <a:buChar char="§"/>
            </a:pPr>
            <a:r>
              <a:rPr lang="en-US" b="1" i="0" dirty="0">
                <a:solidFill>
                  <a:schemeClr val="tx1"/>
                </a:solidFill>
                <a:effectLst/>
              </a:rPr>
              <a:t>Instead:</a:t>
            </a:r>
            <a:r>
              <a:rPr lang="en-US" b="0" i="0" dirty="0">
                <a:solidFill>
                  <a:schemeClr val="tx1"/>
                </a:solidFill>
                <a:effectLst/>
              </a:rPr>
              <a:t> Remember that people’s faults or shortcomings do not define them.</a:t>
            </a: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2363598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Replace negative with positive (7) </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p:txBody>
          <a:bodyPr>
            <a:normAutofit/>
          </a:bodyPr>
          <a:lstStyle/>
          <a:p>
            <a:pPr marL="0" indent="0" algn="l">
              <a:buNone/>
            </a:pPr>
            <a:r>
              <a:rPr lang="en-US" b="1" i="0" dirty="0">
                <a:solidFill>
                  <a:schemeClr val="tx1"/>
                </a:solidFill>
                <a:effectLst/>
              </a:rPr>
              <a:t>Take Responsibility</a:t>
            </a:r>
          </a:p>
          <a:p>
            <a:pPr algn="l">
              <a:buFont typeface="Wingdings" panose="05000000000000000000" pitchFamily="2" charset="2"/>
              <a:buChar char="§"/>
            </a:pPr>
            <a:r>
              <a:rPr lang="en-US" b="0" i="0" dirty="0">
                <a:solidFill>
                  <a:schemeClr val="tx1"/>
                </a:solidFill>
                <a:effectLst/>
              </a:rPr>
              <a:t>We sometimes resort to assigning guilt instead of solving a problem. “That person took my study spot and now I can’t concentrate.” Blaming others can make us feel vindicated in a wrong-doing and allow us to avoid responsibility.</a:t>
            </a:r>
          </a:p>
          <a:p>
            <a:pPr algn="l">
              <a:buFont typeface="Wingdings" panose="05000000000000000000" pitchFamily="2" charset="2"/>
              <a:buChar char="§"/>
            </a:pPr>
            <a:r>
              <a:rPr lang="en-US" b="1" i="0" dirty="0">
                <a:solidFill>
                  <a:schemeClr val="tx1"/>
                </a:solidFill>
                <a:effectLst/>
              </a:rPr>
              <a:t>Instead:</a:t>
            </a:r>
            <a:r>
              <a:rPr lang="en-US" b="0" i="0" dirty="0">
                <a:solidFill>
                  <a:schemeClr val="tx1"/>
                </a:solidFill>
                <a:effectLst/>
              </a:rPr>
              <a:t> Focus on what you can do to find a solution to the problem and take responsibility. “The campus is big with plenty of other study spots available.”</a:t>
            </a: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2738302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Become aware of negative self-talk (1)</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p:txBody>
          <a:bodyPr>
            <a:normAutofit/>
          </a:bodyPr>
          <a:lstStyle/>
          <a:p>
            <a:pPr marL="0" indent="0" algn="l">
              <a:buNone/>
            </a:pPr>
            <a:r>
              <a:rPr lang="en-US" b="0" i="0" dirty="0">
                <a:solidFill>
                  <a:schemeClr val="tx1"/>
                </a:solidFill>
                <a:effectLst/>
              </a:rPr>
              <a:t>When you are aware of your own negative self-talk you can stop doing it. Here are some ways to stop:</a:t>
            </a:r>
          </a:p>
          <a:p>
            <a:pPr marL="0" indent="0" algn="l">
              <a:buNone/>
            </a:pPr>
            <a:r>
              <a:rPr lang="en-US" b="1" i="0" dirty="0">
                <a:solidFill>
                  <a:schemeClr val="tx1"/>
                </a:solidFill>
                <a:effectLst/>
              </a:rPr>
              <a:t>Positive Affirmations</a:t>
            </a:r>
          </a:p>
          <a:p>
            <a:pPr algn="l">
              <a:buFont typeface="Wingdings" panose="05000000000000000000" pitchFamily="2" charset="2"/>
              <a:buChar char="§"/>
            </a:pPr>
            <a:r>
              <a:rPr lang="en-US" b="0" i="0" dirty="0">
                <a:solidFill>
                  <a:schemeClr val="tx1"/>
                </a:solidFill>
                <a:effectLst/>
              </a:rPr>
              <a:t>Every morning when you look in the mirror say something positive in your head or out loud (e.g., “I’m going to have a great day today” or “I’m beautiful”). It may sound silly but it does work.</a:t>
            </a:r>
          </a:p>
          <a:p>
            <a:pPr algn="l">
              <a:buFont typeface="Wingdings" panose="05000000000000000000" pitchFamily="2" charset="2"/>
              <a:buChar char="§"/>
            </a:pPr>
            <a:r>
              <a:rPr lang="en-US" b="0" i="0" dirty="0">
                <a:solidFill>
                  <a:schemeClr val="tx1"/>
                </a:solidFill>
                <a:effectLst/>
              </a:rPr>
              <a:t>Write these affirmations on your mirror or on a sticky note so you have them right in front of you.</a:t>
            </a:r>
          </a:p>
          <a:p>
            <a:pPr algn="l">
              <a:buFont typeface="Wingdings" panose="05000000000000000000" pitchFamily="2" charset="2"/>
              <a:buChar char="§"/>
            </a:pPr>
            <a:r>
              <a:rPr lang="en-US" b="0" i="0" dirty="0">
                <a:solidFill>
                  <a:schemeClr val="tx1"/>
                </a:solidFill>
                <a:effectLst/>
              </a:rPr>
              <a:t>Eventually these positive thoughts will become habitual and your self-image will be healthier.</a:t>
            </a: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3265671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Become aware of negative self-talk (2)</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p:txBody>
          <a:bodyPr>
            <a:normAutofit/>
          </a:bodyPr>
          <a:lstStyle/>
          <a:p>
            <a:pPr marL="0" indent="0" algn="l">
              <a:buNone/>
            </a:pPr>
            <a:r>
              <a:rPr lang="en-US" b="1" i="0" dirty="0">
                <a:solidFill>
                  <a:schemeClr val="tx1"/>
                </a:solidFill>
                <a:effectLst/>
              </a:rPr>
              <a:t>One-Day Test</a:t>
            </a:r>
          </a:p>
          <a:p>
            <a:pPr algn="l">
              <a:buFont typeface="Wingdings" panose="05000000000000000000" pitchFamily="2" charset="2"/>
              <a:buChar char="§"/>
            </a:pPr>
            <a:r>
              <a:rPr lang="en-US" b="0" i="0" dirty="0">
                <a:solidFill>
                  <a:schemeClr val="tx1"/>
                </a:solidFill>
                <a:effectLst/>
              </a:rPr>
              <a:t>Carry an index card. On one side write “positive” and on the other side  “negative.”</a:t>
            </a:r>
          </a:p>
          <a:p>
            <a:pPr algn="l">
              <a:buFont typeface="Wingdings" panose="05000000000000000000" pitchFamily="2" charset="2"/>
              <a:buChar char="§"/>
            </a:pPr>
            <a:r>
              <a:rPr lang="en-US" b="0" i="0" dirty="0">
                <a:solidFill>
                  <a:schemeClr val="tx1"/>
                </a:solidFill>
                <a:effectLst/>
              </a:rPr>
              <a:t>During the day, each time you find yourself doing positive self-talk, make a mark on the “positive” side.</a:t>
            </a:r>
          </a:p>
          <a:p>
            <a:pPr algn="l">
              <a:buFont typeface="Wingdings" panose="05000000000000000000" pitchFamily="2" charset="2"/>
              <a:buChar char="§"/>
            </a:pPr>
            <a:r>
              <a:rPr lang="en-US" b="0" i="0" dirty="0">
                <a:solidFill>
                  <a:schemeClr val="tx1"/>
                </a:solidFill>
                <a:effectLst/>
              </a:rPr>
              <a:t>Each time you berate yourself or use negative labels, make a mark on the negative side.</a:t>
            </a:r>
          </a:p>
          <a:p>
            <a:pPr algn="l">
              <a:buFont typeface="Wingdings" panose="05000000000000000000" pitchFamily="2" charset="2"/>
              <a:buChar char="§"/>
            </a:pPr>
            <a:r>
              <a:rPr lang="en-US" b="0" i="0" dirty="0">
                <a:solidFill>
                  <a:schemeClr val="tx1"/>
                </a:solidFill>
                <a:effectLst/>
              </a:rPr>
              <a:t>At the end of the day, tally up the marks to see how well your self-talk is going. If it is mostly positive, you are on your way to a positive future.</a:t>
            </a:r>
          </a:p>
          <a:p>
            <a:pPr algn="l">
              <a:buFont typeface="Wingdings" panose="05000000000000000000" pitchFamily="2" charset="2"/>
              <a:buChar char="§"/>
            </a:pPr>
            <a:r>
              <a:rPr lang="en-US" b="0" i="0" dirty="0">
                <a:solidFill>
                  <a:schemeClr val="tx1"/>
                </a:solidFill>
                <a:effectLst/>
              </a:rPr>
              <a:t>If it is mostly negative, use this experience to create new thought patterns for the future and actively work to angle your self-talk towards the positive side.</a:t>
            </a: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3862355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Become aware of negative self-talk (3)</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p:txBody>
          <a:bodyPr>
            <a:normAutofit/>
          </a:bodyPr>
          <a:lstStyle/>
          <a:p>
            <a:pPr marL="0" indent="0" algn="l">
              <a:buNone/>
            </a:pPr>
            <a:r>
              <a:rPr lang="en-US" b="1" i="0" dirty="0">
                <a:solidFill>
                  <a:schemeClr val="tx1"/>
                </a:solidFill>
                <a:effectLst/>
              </a:rPr>
              <a:t>Ask Yourself a Question</a:t>
            </a:r>
          </a:p>
          <a:p>
            <a:pPr algn="l">
              <a:buFont typeface="Wingdings" panose="05000000000000000000" pitchFamily="2" charset="2"/>
              <a:buChar char="§"/>
            </a:pPr>
            <a:r>
              <a:rPr lang="en-US" b="0" i="0" dirty="0">
                <a:solidFill>
                  <a:schemeClr val="tx1"/>
                </a:solidFill>
                <a:effectLst/>
              </a:rPr>
              <a:t>When you notice yourself thinking negatively, instead of trying to stop yourself from thinking a negative thought, try to direct your thoughts.</a:t>
            </a:r>
          </a:p>
          <a:p>
            <a:pPr algn="l">
              <a:buFont typeface="Wingdings" panose="05000000000000000000" pitchFamily="2" charset="2"/>
              <a:buChar char="§"/>
            </a:pPr>
            <a:r>
              <a:rPr lang="en-US" b="0" i="0" dirty="0">
                <a:solidFill>
                  <a:schemeClr val="tx1"/>
                </a:solidFill>
                <a:effectLst/>
              </a:rPr>
              <a:t>The way to direct your thinking is by asking yourself a question. Ask a positive question like “What is my goal?” or “How can I make myself stronger to better deal with this?”</a:t>
            </a:r>
          </a:p>
          <a:p>
            <a:pPr algn="l">
              <a:buFont typeface="Wingdings" panose="05000000000000000000" pitchFamily="2" charset="2"/>
              <a:buChar char="§"/>
            </a:pPr>
            <a:r>
              <a:rPr lang="en-US" b="0" i="0" dirty="0">
                <a:solidFill>
                  <a:schemeClr val="tx1"/>
                </a:solidFill>
                <a:effectLst/>
              </a:rPr>
              <a:t>A question gets your mind going in a new direction and focuses your attention on something more positive.</a:t>
            </a:r>
          </a:p>
          <a:p>
            <a:pPr algn="l">
              <a:buFont typeface="Wingdings" panose="05000000000000000000" pitchFamily="2" charset="2"/>
              <a:buChar char="§"/>
            </a:pPr>
            <a:r>
              <a:rPr lang="en-US" b="0" i="0" dirty="0">
                <a:solidFill>
                  <a:schemeClr val="tx1"/>
                </a:solidFill>
                <a:effectLst/>
              </a:rPr>
              <a:t>Once you decide on a question to ask yourself, keep asking it. Ponder it and let it run through your thoughts to bring you into a new, positive state of mind.</a:t>
            </a: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553108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Become aware of negative self-talk (4)</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p:txBody>
          <a:bodyPr>
            <a:normAutofit/>
          </a:bodyPr>
          <a:lstStyle/>
          <a:p>
            <a:pPr marL="0" indent="0" algn="l">
              <a:buNone/>
            </a:pPr>
            <a:r>
              <a:rPr lang="en-US" b="1" i="0" dirty="0">
                <a:solidFill>
                  <a:schemeClr val="tx1"/>
                </a:solidFill>
                <a:effectLst/>
              </a:rPr>
              <a:t>Notice Three Wonderful Things</a:t>
            </a:r>
          </a:p>
          <a:p>
            <a:pPr algn="l">
              <a:buFont typeface="Wingdings" panose="05000000000000000000" pitchFamily="2" charset="2"/>
              <a:buChar char="§"/>
            </a:pPr>
            <a:r>
              <a:rPr lang="en-US" b="0" i="0" dirty="0">
                <a:solidFill>
                  <a:schemeClr val="tx1"/>
                </a:solidFill>
                <a:effectLst/>
              </a:rPr>
              <a:t>At the end of the day, think back to your experience and note three positive experiences.</a:t>
            </a:r>
          </a:p>
          <a:p>
            <a:pPr algn="l">
              <a:buFont typeface="Wingdings" panose="05000000000000000000" pitchFamily="2" charset="2"/>
              <a:buChar char="§"/>
            </a:pPr>
            <a:r>
              <a:rPr lang="en-US" b="0" i="0" dirty="0">
                <a:solidFill>
                  <a:schemeClr val="tx1"/>
                </a:solidFill>
                <a:effectLst/>
              </a:rPr>
              <a:t>Write them down focusing on the sensation, image, thoughts, emotions, and meaning attached.</a:t>
            </a: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3998040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Stress, attitude &amp; concentration</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p:txBody>
          <a:bodyPr>
            <a:normAutofit/>
          </a:bodyPr>
          <a:lstStyle/>
          <a:p>
            <a:pPr algn="l">
              <a:buFont typeface="Wingdings" panose="05000000000000000000" pitchFamily="2" charset="2"/>
              <a:buChar char="§"/>
            </a:pPr>
            <a:r>
              <a:rPr lang="en-US" b="0" i="0" dirty="0">
                <a:solidFill>
                  <a:schemeClr val="tx1"/>
                </a:solidFill>
                <a:effectLst/>
              </a:rPr>
              <a:t>Improving your attitude can reduce stress.</a:t>
            </a:r>
          </a:p>
          <a:p>
            <a:pPr algn="l">
              <a:buFont typeface="Wingdings" panose="05000000000000000000" pitchFamily="2" charset="2"/>
              <a:buChar char="§"/>
            </a:pPr>
            <a:r>
              <a:rPr lang="en-US" b="0" i="0" dirty="0">
                <a:solidFill>
                  <a:schemeClr val="tx1"/>
                </a:solidFill>
                <a:effectLst/>
              </a:rPr>
              <a:t>Understand your sources of stress and manage it strategically!</a:t>
            </a:r>
          </a:p>
          <a:p>
            <a:pPr marL="0" indent="0" algn="l">
              <a:buNone/>
            </a:pPr>
            <a:r>
              <a:rPr lang="en-US" b="1" i="0" dirty="0">
                <a:solidFill>
                  <a:schemeClr val="tx1"/>
                </a:solidFill>
                <a:effectLst/>
              </a:rPr>
              <a:t>Intended Outcomes of Positive Self-Talk Strategies</a:t>
            </a:r>
            <a:endParaRPr lang="en-US" b="0" i="0" dirty="0">
              <a:solidFill>
                <a:schemeClr val="tx1"/>
              </a:solidFill>
              <a:effectLst/>
            </a:endParaRPr>
          </a:p>
          <a:p>
            <a:pPr algn="l">
              <a:buFont typeface="Wingdings" panose="05000000000000000000" pitchFamily="2" charset="2"/>
              <a:buChar char="§"/>
            </a:pPr>
            <a:r>
              <a:rPr lang="en-US" b="0" i="0" dirty="0">
                <a:solidFill>
                  <a:schemeClr val="tx1"/>
                </a:solidFill>
                <a:effectLst/>
              </a:rPr>
              <a:t>Short-term: Increased knowledge, mental health, self-image &amp; self-esteem</a:t>
            </a:r>
          </a:p>
          <a:p>
            <a:pPr algn="l">
              <a:buFont typeface="Wingdings" panose="05000000000000000000" pitchFamily="2" charset="2"/>
              <a:buChar char="§"/>
            </a:pPr>
            <a:r>
              <a:rPr lang="en-US" b="0" i="0" dirty="0">
                <a:solidFill>
                  <a:schemeClr val="tx1"/>
                </a:solidFill>
                <a:effectLst/>
              </a:rPr>
              <a:t>Long-term: Decreased levels of anxiety &amp; depression, increased strategy use in daily life.</a:t>
            </a: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2108493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Healthy self-esteem </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p:txBody>
          <a:bodyPr>
            <a:normAutofit/>
          </a:bodyPr>
          <a:lstStyle/>
          <a:p>
            <a:pPr algn="l" fontAlgn="base">
              <a:buFont typeface="Wingdings" panose="05000000000000000000" pitchFamily="2" charset="2"/>
              <a:buChar char="§"/>
            </a:pPr>
            <a:r>
              <a:rPr lang="en-US" b="0" i="0" dirty="0">
                <a:solidFill>
                  <a:schemeClr val="tx1"/>
                </a:solidFill>
                <a:effectLst/>
              </a:rPr>
              <a:t>People with healthy self‑esteem see themselves in an accurate way, value their own strengths and contributions, and accept their limitations. They see themselves as unique individuals who are deserving of happiness regardless of their experiences.</a:t>
            </a: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1405682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69C8575-02EB-F5FF-DEC8-AFD243019293}"/>
              </a:ext>
            </a:extLst>
          </p:cNvPr>
          <p:cNvSpPr>
            <a:spLocks noGrp="1"/>
          </p:cNvSpPr>
          <p:nvPr>
            <p:ph type="title"/>
          </p:nvPr>
        </p:nvSpPr>
        <p:spPr/>
        <p:txBody>
          <a:bodyPr/>
          <a:lstStyle/>
          <a:p>
            <a:r>
              <a:rPr lang="en-US" dirty="0"/>
              <a:t>habits that we’ll cover in this webinar series:</a:t>
            </a:r>
          </a:p>
        </p:txBody>
      </p:sp>
      <p:sp>
        <p:nvSpPr>
          <p:cNvPr id="3" name="Content Placeholder 2">
            <a:extLst>
              <a:ext uri="{FF2B5EF4-FFF2-40B4-BE49-F238E27FC236}">
                <a16:creationId xmlns:a16="http://schemas.microsoft.com/office/drawing/2014/main" id="{E2D19BB0-44E8-B2FA-E1B3-E9C393563235}"/>
              </a:ext>
            </a:extLst>
          </p:cNvPr>
          <p:cNvSpPr>
            <a:spLocks noGrp="1"/>
          </p:cNvSpPr>
          <p:nvPr>
            <p:ph idx="1"/>
          </p:nvPr>
        </p:nvSpPr>
        <p:spPr/>
        <p:txBody>
          <a:bodyPr>
            <a:normAutofit/>
          </a:bodyPr>
          <a:lstStyle/>
          <a:p>
            <a:pPr marL="0" marR="0" indent="0">
              <a:lnSpc>
                <a:spcPct val="107000"/>
              </a:lnSpc>
              <a:spcBef>
                <a:spcPts val="0"/>
              </a:spcBef>
              <a:spcAft>
                <a:spcPts val="800"/>
              </a:spcAft>
              <a:buNone/>
            </a:pPr>
            <a:endParaRPr lang="en-US" sz="1800" kern="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buFont typeface="Wingdings" panose="05000000000000000000" pitchFamily="2" charset="2"/>
              <a:buChar char="§"/>
            </a:pPr>
            <a:r>
              <a:rPr lang="en-US" kern="0" dirty="0">
                <a:solidFill>
                  <a:schemeClr val="tx1"/>
                </a:solidFill>
                <a:ea typeface="Times New Roman" panose="02020603050405020304" pitchFamily="18" charset="0"/>
                <a:cs typeface="Times New Roman" panose="02020603050405020304" pitchFamily="18" charset="0"/>
              </a:rPr>
              <a:t>Time Management</a:t>
            </a:r>
            <a:r>
              <a:rPr lang="en-US" sz="1800" kern="0" dirty="0">
                <a:solidFill>
                  <a:schemeClr val="tx1"/>
                </a:solidFill>
                <a:effectLst/>
                <a:ea typeface="Times New Roman" panose="02020603050405020304" pitchFamily="18" charset="0"/>
                <a:cs typeface="Times New Roman" panose="02020603050405020304" pitchFamily="18" charset="0"/>
              </a:rPr>
              <a:t> </a:t>
            </a:r>
          </a:p>
          <a:p>
            <a:pPr marL="0" marR="0">
              <a:lnSpc>
                <a:spcPct val="107000"/>
              </a:lnSpc>
              <a:spcBef>
                <a:spcPts val="0"/>
              </a:spcBef>
              <a:spcAft>
                <a:spcPts val="800"/>
              </a:spcAft>
              <a:buFont typeface="Wingdings" panose="05000000000000000000" pitchFamily="2" charset="2"/>
              <a:buChar char="§"/>
            </a:pPr>
            <a:r>
              <a:rPr lang="en-US" sz="1800" kern="0" dirty="0">
                <a:solidFill>
                  <a:schemeClr val="tx1"/>
                </a:solidFill>
                <a:effectLst/>
                <a:ea typeface="Times New Roman" panose="02020603050405020304" pitchFamily="18" charset="0"/>
                <a:cs typeface="Times New Roman" panose="02020603050405020304" pitchFamily="18" charset="0"/>
              </a:rPr>
              <a:t>G</a:t>
            </a:r>
            <a:r>
              <a:rPr lang="en-US" kern="0" dirty="0">
                <a:solidFill>
                  <a:schemeClr val="tx1"/>
                </a:solidFill>
                <a:ea typeface="Times New Roman" panose="02020603050405020304" pitchFamily="18" charset="0"/>
                <a:cs typeface="Times New Roman" panose="02020603050405020304" pitchFamily="18" charset="0"/>
              </a:rPr>
              <a:t>oal Setting </a:t>
            </a:r>
          </a:p>
          <a:p>
            <a:pPr marL="0" marR="0">
              <a:lnSpc>
                <a:spcPct val="107000"/>
              </a:lnSpc>
              <a:spcBef>
                <a:spcPts val="0"/>
              </a:spcBef>
              <a:spcAft>
                <a:spcPts val="800"/>
              </a:spcAft>
              <a:buFont typeface="Wingdings" panose="05000000000000000000" pitchFamily="2" charset="2"/>
              <a:buChar char="§"/>
            </a:pPr>
            <a:r>
              <a:rPr lang="en-US" sz="1800" kern="0" dirty="0">
                <a:solidFill>
                  <a:schemeClr val="tx1"/>
                </a:solidFill>
                <a:effectLst/>
                <a:ea typeface="Times New Roman" panose="02020603050405020304" pitchFamily="18" charset="0"/>
                <a:cs typeface="Times New Roman" panose="02020603050405020304" pitchFamily="18" charset="0"/>
              </a:rPr>
              <a:t>Self Care</a:t>
            </a:r>
          </a:p>
          <a:p>
            <a:pPr marL="0" marR="0">
              <a:lnSpc>
                <a:spcPct val="107000"/>
              </a:lnSpc>
              <a:spcBef>
                <a:spcPts val="0"/>
              </a:spcBef>
              <a:spcAft>
                <a:spcPts val="800"/>
              </a:spcAft>
              <a:buFont typeface="Wingdings" panose="05000000000000000000" pitchFamily="2" charset="2"/>
              <a:buChar char="§"/>
            </a:pPr>
            <a:r>
              <a:rPr lang="en-US" kern="0" dirty="0">
                <a:solidFill>
                  <a:schemeClr val="tx1"/>
                </a:solidFill>
                <a:ea typeface="Times New Roman" panose="02020603050405020304" pitchFamily="18" charset="0"/>
                <a:cs typeface="Times New Roman" panose="02020603050405020304" pitchFamily="18" charset="0"/>
              </a:rPr>
              <a:t>Mindfulness </a:t>
            </a:r>
          </a:p>
          <a:p>
            <a:pPr marL="0" marR="0">
              <a:lnSpc>
                <a:spcPct val="107000"/>
              </a:lnSpc>
              <a:spcBef>
                <a:spcPts val="0"/>
              </a:spcBef>
              <a:spcAft>
                <a:spcPts val="800"/>
              </a:spcAft>
              <a:buFont typeface="Wingdings" panose="05000000000000000000" pitchFamily="2" charset="2"/>
              <a:buChar char="§"/>
            </a:pPr>
            <a:r>
              <a:rPr lang="en-US" sz="1800" kern="0" dirty="0">
                <a:solidFill>
                  <a:schemeClr val="tx1"/>
                </a:solidFill>
                <a:effectLst/>
                <a:ea typeface="Times New Roman" panose="02020603050405020304" pitchFamily="18" charset="0"/>
                <a:cs typeface="Times New Roman" panose="02020603050405020304" pitchFamily="18" charset="0"/>
              </a:rPr>
              <a:t>Stress Reduction </a:t>
            </a:r>
          </a:p>
          <a:p>
            <a:pPr marL="0" marR="0">
              <a:lnSpc>
                <a:spcPct val="107000"/>
              </a:lnSpc>
              <a:spcBef>
                <a:spcPts val="0"/>
              </a:spcBef>
              <a:spcAft>
                <a:spcPts val="800"/>
              </a:spcAft>
              <a:buFont typeface="Wingdings" panose="05000000000000000000" pitchFamily="2" charset="2"/>
              <a:buChar char="§"/>
            </a:pPr>
            <a:r>
              <a:rPr lang="en-US" kern="0" dirty="0">
                <a:solidFill>
                  <a:schemeClr val="tx1"/>
                </a:solidFill>
                <a:ea typeface="Times New Roman" panose="02020603050405020304" pitchFamily="18" charset="0"/>
                <a:cs typeface="Times New Roman" panose="02020603050405020304" pitchFamily="18" charset="0"/>
              </a:rPr>
              <a:t>Combating Perfectionism </a:t>
            </a:r>
          </a:p>
          <a:p>
            <a:pPr marL="0" marR="0">
              <a:lnSpc>
                <a:spcPct val="107000"/>
              </a:lnSpc>
              <a:spcBef>
                <a:spcPts val="0"/>
              </a:spcBef>
              <a:spcAft>
                <a:spcPts val="800"/>
              </a:spcAft>
              <a:buFont typeface="Wingdings" panose="05000000000000000000" pitchFamily="2" charset="2"/>
              <a:buChar char="§"/>
            </a:pPr>
            <a:r>
              <a:rPr lang="en-US" kern="0" dirty="0">
                <a:solidFill>
                  <a:schemeClr val="tx1"/>
                </a:solidFill>
                <a:ea typeface="Times New Roman" panose="02020603050405020304" pitchFamily="18" charset="0"/>
                <a:cs typeface="Times New Roman" panose="02020603050405020304" pitchFamily="18" charset="0"/>
              </a:rPr>
              <a:t>Cultivating Positive Self-Talk (This week!)</a:t>
            </a:r>
            <a:endParaRPr lang="en-US" sz="1800" kern="0" dirty="0">
              <a:solidFill>
                <a:schemeClr val="tx1"/>
              </a:solidFill>
              <a:effectLst/>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02059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What is healthy self-esteem? </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p:txBody>
          <a:bodyPr>
            <a:normAutofit/>
          </a:bodyPr>
          <a:lstStyle/>
          <a:p>
            <a:pPr algn="l">
              <a:buFont typeface="Wingdings" panose="05000000000000000000" pitchFamily="2" charset="2"/>
              <a:buChar char="§"/>
            </a:pPr>
            <a:r>
              <a:rPr lang="en-US" b="0" i="0" dirty="0">
                <a:solidFill>
                  <a:schemeClr val="tx1"/>
                </a:solidFill>
                <a:effectLst/>
              </a:rPr>
              <a:t>Healthy self-esteem refers to realistic, affirming thoughts and feelings about oneself. People with healthy self‑esteem treat themselves and others with respect, take responsibility for their own behavior, and are proud of what they accomplish.</a:t>
            </a:r>
          </a:p>
          <a:p>
            <a:pPr algn="l">
              <a:buFont typeface="Wingdings" panose="05000000000000000000" pitchFamily="2" charset="2"/>
              <a:buChar char="§"/>
            </a:pPr>
            <a:r>
              <a:rPr lang="en-US" b="0" i="0" dirty="0">
                <a:solidFill>
                  <a:schemeClr val="tx1"/>
                </a:solidFill>
                <a:effectLst/>
              </a:rPr>
              <a:t>They are able to motivate themselves, believing that they are capable of coping with life’s challenges and competent to make good decisions.</a:t>
            </a: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3473164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Can a person have too much self-esteem? </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p:txBody>
          <a:bodyPr>
            <a:normAutofit/>
          </a:bodyPr>
          <a:lstStyle/>
          <a:p>
            <a:pPr algn="l">
              <a:buFont typeface="Wingdings" panose="05000000000000000000" pitchFamily="2" charset="2"/>
              <a:buChar char="§"/>
            </a:pPr>
            <a:r>
              <a:rPr lang="en-US" b="0" i="0" dirty="0">
                <a:solidFill>
                  <a:schemeClr val="tx1"/>
                </a:solidFill>
                <a:effectLst/>
              </a:rPr>
              <a:t>Some people worry that developing strong self-esteem will ultimately result in an over‑inflated sense of self, conceitedness, and bragging. Egocentric behavior, however, is typically seen as an indication of low self-esteem.</a:t>
            </a:r>
          </a:p>
          <a:p>
            <a:pPr algn="l">
              <a:buFont typeface="Wingdings" panose="05000000000000000000" pitchFamily="2" charset="2"/>
              <a:buChar char="§"/>
            </a:pPr>
            <a:r>
              <a:rPr lang="en-US" b="0" i="0" dirty="0">
                <a:solidFill>
                  <a:schemeClr val="tx1"/>
                </a:solidFill>
                <a:effectLst/>
              </a:rPr>
              <a:t>Strong self-esteem is marked by a balanced and realistic sense of personal worth and competence. It is founded on respect for oneself and respect for others. People with healthy self-esteem avoid comparing themselves with, or judging others and look to themselves to feel good about life.</a:t>
            </a:r>
          </a:p>
          <a:p>
            <a:pPr algn="l">
              <a:buFont typeface="Wingdings" panose="05000000000000000000" pitchFamily="2" charset="2"/>
              <a:buChar char="§"/>
            </a:pPr>
            <a:r>
              <a:rPr lang="en-US" b="0" i="0" dirty="0">
                <a:solidFill>
                  <a:schemeClr val="tx1"/>
                </a:solidFill>
                <a:effectLst/>
              </a:rPr>
              <a:t>In addition to recognizing their strengths, people with healthy self-esteem are also able to acknowledge their mistakes and limitations.</a:t>
            </a: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3877796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Signs of low self-esteem (1) </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p:txBody>
          <a:bodyPr>
            <a:normAutofit/>
          </a:bodyPr>
          <a:lstStyle/>
          <a:p>
            <a:pPr marL="0" indent="0" algn="l">
              <a:buNone/>
            </a:pPr>
            <a:r>
              <a:rPr lang="en-US" b="1" i="0" dirty="0">
                <a:solidFill>
                  <a:schemeClr val="tx1"/>
                </a:solidFill>
                <a:effectLst/>
              </a:rPr>
              <a:t>Cognitive</a:t>
            </a:r>
          </a:p>
          <a:p>
            <a:pPr algn="l">
              <a:buFont typeface="Wingdings" panose="05000000000000000000" pitchFamily="2" charset="2"/>
              <a:buChar char="§"/>
            </a:pPr>
            <a:r>
              <a:rPr lang="en-US" b="0" i="0" dirty="0">
                <a:solidFill>
                  <a:schemeClr val="tx1"/>
                </a:solidFill>
                <a:effectLst/>
              </a:rPr>
              <a:t>Judging oneself harshly</a:t>
            </a:r>
          </a:p>
          <a:p>
            <a:pPr algn="l">
              <a:buFont typeface="Wingdings" panose="05000000000000000000" pitchFamily="2" charset="2"/>
              <a:buChar char="§"/>
            </a:pPr>
            <a:r>
              <a:rPr lang="en-US" b="0" i="0" dirty="0">
                <a:solidFill>
                  <a:schemeClr val="tx1"/>
                </a:solidFill>
                <a:effectLst/>
              </a:rPr>
              <a:t>Expectations of negative evaluation</a:t>
            </a:r>
          </a:p>
          <a:p>
            <a:pPr algn="l">
              <a:buFont typeface="Wingdings" panose="05000000000000000000" pitchFamily="2" charset="2"/>
              <a:buChar char="§"/>
            </a:pPr>
            <a:r>
              <a:rPr lang="en-US" b="0" i="0" dirty="0">
                <a:solidFill>
                  <a:schemeClr val="tx1"/>
                </a:solidFill>
                <a:effectLst/>
              </a:rPr>
              <a:t>Expectations of failure</a:t>
            </a:r>
          </a:p>
          <a:p>
            <a:pPr algn="l">
              <a:buFont typeface="Wingdings" panose="05000000000000000000" pitchFamily="2" charset="2"/>
              <a:buChar char="§"/>
            </a:pPr>
            <a:r>
              <a:rPr lang="en-US" b="0" i="0" dirty="0">
                <a:solidFill>
                  <a:schemeClr val="tx1"/>
                </a:solidFill>
                <a:effectLst/>
              </a:rPr>
              <a:t>Expectations of perfection</a:t>
            </a:r>
          </a:p>
          <a:p>
            <a:pPr algn="l">
              <a:buFont typeface="Wingdings" panose="05000000000000000000" pitchFamily="2" charset="2"/>
              <a:buChar char="§"/>
            </a:pPr>
            <a:r>
              <a:rPr lang="en-US" b="0" i="0" dirty="0">
                <a:solidFill>
                  <a:schemeClr val="tx1"/>
                </a:solidFill>
                <a:effectLst/>
              </a:rPr>
              <a:t>Blaming others for difficulties</a:t>
            </a:r>
          </a:p>
          <a:p>
            <a:pPr algn="l">
              <a:buFont typeface="Wingdings" panose="05000000000000000000" pitchFamily="2" charset="2"/>
              <a:buChar char="§"/>
            </a:pPr>
            <a:r>
              <a:rPr lang="en-US" b="0" i="0" dirty="0">
                <a:solidFill>
                  <a:schemeClr val="tx1"/>
                </a:solidFill>
                <a:effectLst/>
              </a:rPr>
              <a:t>Doubts about self-worth</a:t>
            </a: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4046538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Signs of low self-esteem (2) </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a:xfrm>
            <a:off x="581192" y="1838131"/>
            <a:ext cx="11029615" cy="4646645"/>
          </a:xfrm>
        </p:spPr>
        <p:txBody>
          <a:bodyPr>
            <a:normAutofit fontScale="92500" lnSpcReduction="20000"/>
          </a:bodyPr>
          <a:lstStyle/>
          <a:p>
            <a:pPr marL="0" indent="0" algn="l">
              <a:buNone/>
            </a:pPr>
            <a:r>
              <a:rPr lang="en-US" b="1" i="0" dirty="0">
                <a:solidFill>
                  <a:schemeClr val="tx1"/>
                </a:solidFill>
                <a:effectLst/>
              </a:rPr>
              <a:t>Behavioral</a:t>
            </a:r>
          </a:p>
          <a:p>
            <a:pPr algn="l">
              <a:buFont typeface="Wingdings" panose="05000000000000000000" pitchFamily="2" charset="2"/>
              <a:buChar char="§"/>
            </a:pPr>
            <a:r>
              <a:rPr lang="en-US" b="0" i="0" dirty="0">
                <a:solidFill>
                  <a:schemeClr val="tx1"/>
                </a:solidFill>
                <a:effectLst/>
              </a:rPr>
              <a:t>Communication difficulties</a:t>
            </a:r>
          </a:p>
          <a:p>
            <a:pPr algn="l">
              <a:buFont typeface="Wingdings" panose="05000000000000000000" pitchFamily="2" charset="2"/>
              <a:buChar char="§"/>
            </a:pPr>
            <a:r>
              <a:rPr lang="en-US" b="0" i="0" dirty="0">
                <a:solidFill>
                  <a:schemeClr val="tx1"/>
                </a:solidFill>
                <a:effectLst/>
              </a:rPr>
              <a:t>Procrastination</a:t>
            </a:r>
          </a:p>
          <a:p>
            <a:pPr algn="l">
              <a:buFont typeface="Wingdings" panose="05000000000000000000" pitchFamily="2" charset="2"/>
              <a:buChar char="§"/>
            </a:pPr>
            <a:r>
              <a:rPr lang="en-US" b="0" i="0" dirty="0">
                <a:solidFill>
                  <a:schemeClr val="tx1"/>
                </a:solidFill>
                <a:effectLst/>
              </a:rPr>
              <a:t>Avoiding difficult situations</a:t>
            </a:r>
          </a:p>
          <a:p>
            <a:pPr algn="l">
              <a:buFont typeface="Wingdings" panose="05000000000000000000" pitchFamily="2" charset="2"/>
              <a:buChar char="§"/>
            </a:pPr>
            <a:r>
              <a:rPr lang="en-US" b="0" i="0" dirty="0">
                <a:solidFill>
                  <a:schemeClr val="tx1"/>
                </a:solidFill>
                <a:effectLst/>
              </a:rPr>
              <a:t>Performing below potential</a:t>
            </a:r>
          </a:p>
          <a:p>
            <a:pPr algn="l">
              <a:buFont typeface="Wingdings" panose="05000000000000000000" pitchFamily="2" charset="2"/>
              <a:buChar char="§"/>
            </a:pPr>
            <a:r>
              <a:rPr lang="en-US" b="0" i="0" dirty="0">
                <a:solidFill>
                  <a:schemeClr val="tx1"/>
                </a:solidFill>
                <a:effectLst/>
              </a:rPr>
              <a:t>Difficulty handling criticism</a:t>
            </a:r>
          </a:p>
          <a:p>
            <a:pPr algn="l">
              <a:buFont typeface="Wingdings" panose="05000000000000000000" pitchFamily="2" charset="2"/>
              <a:buChar char="§"/>
            </a:pPr>
            <a:r>
              <a:rPr lang="en-US" b="0" i="0" dirty="0">
                <a:solidFill>
                  <a:schemeClr val="tx1"/>
                </a:solidFill>
                <a:effectLst/>
              </a:rPr>
              <a:t>Lack of goals</a:t>
            </a:r>
          </a:p>
          <a:p>
            <a:pPr algn="l">
              <a:buFont typeface="Wingdings" panose="05000000000000000000" pitchFamily="2" charset="2"/>
              <a:buChar char="§"/>
            </a:pPr>
            <a:r>
              <a:rPr lang="en-US" b="0" i="0" dirty="0">
                <a:solidFill>
                  <a:schemeClr val="tx1"/>
                </a:solidFill>
                <a:effectLst/>
              </a:rPr>
              <a:t>Irresponsibility</a:t>
            </a:r>
          </a:p>
          <a:p>
            <a:pPr algn="l">
              <a:buFont typeface="Wingdings" panose="05000000000000000000" pitchFamily="2" charset="2"/>
              <a:buChar char="§"/>
            </a:pPr>
            <a:r>
              <a:rPr lang="en-US" b="0" i="0" dirty="0">
                <a:solidFill>
                  <a:schemeClr val="tx1"/>
                </a:solidFill>
                <a:effectLst/>
              </a:rPr>
              <a:t>Acting arrogant, bragging</a:t>
            </a:r>
          </a:p>
          <a:p>
            <a:pPr algn="l">
              <a:buFont typeface="Wingdings" panose="05000000000000000000" pitchFamily="2" charset="2"/>
              <a:buChar char="§"/>
            </a:pPr>
            <a:r>
              <a:rPr lang="en-US" b="0" i="0" dirty="0">
                <a:solidFill>
                  <a:schemeClr val="tx1"/>
                </a:solidFill>
                <a:effectLst/>
              </a:rPr>
              <a:t>Attempts to impress others</a:t>
            </a:r>
          </a:p>
          <a:p>
            <a:pPr algn="l">
              <a:buFont typeface="Wingdings" panose="05000000000000000000" pitchFamily="2" charset="2"/>
              <a:buChar char="§"/>
            </a:pPr>
            <a:r>
              <a:rPr lang="en-US" b="0" i="0" dirty="0">
                <a:solidFill>
                  <a:schemeClr val="tx1"/>
                </a:solidFill>
                <a:effectLst/>
              </a:rPr>
              <a:t>Reluctance to take risks</a:t>
            </a:r>
          </a:p>
          <a:p>
            <a:pPr algn="l">
              <a:buFont typeface="Wingdings" panose="05000000000000000000" pitchFamily="2" charset="2"/>
              <a:buChar char="§"/>
            </a:pPr>
            <a:r>
              <a:rPr lang="en-US" b="0" i="0" dirty="0">
                <a:solidFill>
                  <a:schemeClr val="tx1"/>
                </a:solidFill>
                <a:effectLst/>
              </a:rPr>
              <a:t>Using violence to solve problems</a:t>
            </a:r>
          </a:p>
          <a:p>
            <a:pPr algn="l">
              <a:buFont typeface="Wingdings" panose="05000000000000000000" pitchFamily="2" charset="2"/>
              <a:buChar char="§"/>
            </a:pPr>
            <a:r>
              <a:rPr lang="en-US" b="0" i="0" dirty="0">
                <a:solidFill>
                  <a:schemeClr val="tx1"/>
                </a:solidFill>
                <a:effectLst/>
              </a:rPr>
              <a:t>Substance dependency</a:t>
            </a: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32040704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Signs of low self-esteem (3) </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a:xfrm>
            <a:off x="581192" y="1987420"/>
            <a:ext cx="11029615" cy="4168424"/>
          </a:xfrm>
        </p:spPr>
        <p:txBody>
          <a:bodyPr>
            <a:normAutofit/>
          </a:bodyPr>
          <a:lstStyle/>
          <a:p>
            <a:pPr marL="0" indent="0" algn="l">
              <a:buNone/>
            </a:pPr>
            <a:r>
              <a:rPr lang="en-US" b="1" i="0" dirty="0">
                <a:solidFill>
                  <a:schemeClr val="tx1"/>
                </a:solidFill>
                <a:effectLst/>
              </a:rPr>
              <a:t>Emotional</a:t>
            </a:r>
          </a:p>
          <a:p>
            <a:pPr algn="l">
              <a:buFont typeface="Wingdings" panose="05000000000000000000" pitchFamily="2" charset="2"/>
              <a:buChar char="§"/>
            </a:pPr>
            <a:r>
              <a:rPr lang="en-US" b="0" i="0" dirty="0">
                <a:solidFill>
                  <a:schemeClr val="tx1"/>
                </a:solidFill>
                <a:effectLst/>
              </a:rPr>
              <a:t>Depressed mood</a:t>
            </a:r>
          </a:p>
          <a:p>
            <a:pPr algn="l">
              <a:buFont typeface="Wingdings" panose="05000000000000000000" pitchFamily="2" charset="2"/>
              <a:buChar char="§"/>
            </a:pPr>
            <a:r>
              <a:rPr lang="en-US" b="0" i="0" dirty="0">
                <a:solidFill>
                  <a:schemeClr val="tx1"/>
                </a:solidFill>
                <a:effectLst/>
              </a:rPr>
              <a:t>Feelings of anxiety</a:t>
            </a:r>
          </a:p>
          <a:p>
            <a:pPr algn="l">
              <a:buFont typeface="Wingdings" panose="05000000000000000000" pitchFamily="2" charset="2"/>
              <a:buChar char="§"/>
            </a:pPr>
            <a:r>
              <a:rPr lang="en-US" b="0" i="0" dirty="0">
                <a:solidFill>
                  <a:schemeClr val="tx1"/>
                </a:solidFill>
                <a:effectLst/>
              </a:rPr>
              <a:t>Feelings of helplessness</a:t>
            </a:r>
          </a:p>
          <a:p>
            <a:pPr algn="l">
              <a:buFont typeface="Wingdings" panose="05000000000000000000" pitchFamily="2" charset="2"/>
              <a:buChar char="§"/>
            </a:pPr>
            <a:r>
              <a:rPr lang="en-US" b="0" i="0" dirty="0">
                <a:solidFill>
                  <a:schemeClr val="tx1"/>
                </a:solidFill>
                <a:effectLst/>
              </a:rPr>
              <a:t>Lack of respect for others</a:t>
            </a:r>
          </a:p>
          <a:p>
            <a:pPr algn="l">
              <a:buFont typeface="Wingdings" panose="05000000000000000000" pitchFamily="2" charset="2"/>
              <a:buChar char="§"/>
            </a:pPr>
            <a:r>
              <a:rPr lang="en-US" b="0" i="0" dirty="0">
                <a:solidFill>
                  <a:schemeClr val="tx1"/>
                </a:solidFill>
                <a:effectLst/>
              </a:rPr>
              <a:t>Difficulty showing caring</a:t>
            </a:r>
          </a:p>
          <a:p>
            <a:pPr algn="l">
              <a:buFont typeface="Wingdings" panose="05000000000000000000" pitchFamily="2" charset="2"/>
              <a:buChar char="§"/>
            </a:pPr>
            <a:r>
              <a:rPr lang="en-US" b="0" i="0" dirty="0">
                <a:solidFill>
                  <a:schemeClr val="tx1"/>
                </a:solidFill>
                <a:effectLst/>
              </a:rPr>
              <a:t>Difficulty trusting oneself</a:t>
            </a:r>
          </a:p>
          <a:p>
            <a:pPr algn="l">
              <a:buFont typeface="Wingdings" panose="05000000000000000000" pitchFamily="2" charset="2"/>
              <a:buChar char="§"/>
            </a:pPr>
            <a:r>
              <a:rPr lang="en-US" b="0" i="0" dirty="0">
                <a:solidFill>
                  <a:schemeClr val="tx1"/>
                </a:solidFill>
                <a:effectLst/>
              </a:rPr>
              <a:t>Feelings of contempt</a:t>
            </a:r>
          </a:p>
          <a:p>
            <a:pPr algn="l">
              <a:buFont typeface="Wingdings" panose="05000000000000000000" pitchFamily="2" charset="2"/>
              <a:buChar char="§"/>
            </a:pPr>
            <a:r>
              <a:rPr lang="en-US" b="0" i="0" dirty="0">
                <a:solidFill>
                  <a:schemeClr val="tx1"/>
                </a:solidFill>
                <a:effectLst/>
              </a:rPr>
              <a:t>Difficulty managing anger</a:t>
            </a: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3179953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How to develop better self-esteem (1)</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a:xfrm>
            <a:off x="581192" y="1987420"/>
            <a:ext cx="11029615" cy="4168424"/>
          </a:xfrm>
        </p:spPr>
        <p:txBody>
          <a:bodyPr>
            <a:normAutofit/>
          </a:bodyPr>
          <a:lstStyle/>
          <a:p>
            <a:pPr algn="l">
              <a:buFont typeface="Wingdings" panose="05000000000000000000" pitchFamily="2" charset="2"/>
              <a:buChar char="§"/>
            </a:pPr>
            <a:r>
              <a:rPr lang="en-US" b="1" i="0" dirty="0">
                <a:solidFill>
                  <a:srgbClr val="222222"/>
                </a:solidFill>
                <a:effectLst/>
                <a:latin typeface="Open Sans" panose="020B0606030504020204" pitchFamily="34" charset="0"/>
              </a:rPr>
              <a:t>Some people struggle to feel good about themselves in general. Others find that they value certain aspects of themselves (e.g., feeling confident about athletic abilities) while also having negative feelings about other aspects (e.g., feeling socially unskilled).</a:t>
            </a:r>
            <a:endParaRPr lang="en-US" b="0" i="0" dirty="0">
              <a:solidFill>
                <a:schemeClr val="tx1"/>
              </a:solidFill>
              <a:effectLst/>
            </a:endParaRP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2098655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How to develop better self-esteem (2)</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a:xfrm>
            <a:off x="581192" y="1987420"/>
            <a:ext cx="11029615" cy="4168424"/>
          </a:xfrm>
        </p:spPr>
        <p:txBody>
          <a:bodyPr>
            <a:normAutofit/>
          </a:bodyPr>
          <a:lstStyle/>
          <a:p>
            <a:pPr algn="l">
              <a:buFont typeface="Wingdings" panose="05000000000000000000" pitchFamily="2" charset="2"/>
              <a:buChar char="§"/>
            </a:pPr>
            <a:r>
              <a:rPr lang="en-US" b="0" i="0" dirty="0">
                <a:solidFill>
                  <a:schemeClr val="tx1"/>
                </a:solidFill>
                <a:effectLst/>
              </a:rPr>
              <a:t>Remember that it is natural to feel good about some aspects of your self and less positive about other areas.</a:t>
            </a:r>
            <a:br>
              <a:rPr lang="en-US" b="0" i="0" dirty="0">
                <a:solidFill>
                  <a:schemeClr val="tx1"/>
                </a:solidFill>
                <a:effectLst/>
              </a:rPr>
            </a:br>
            <a:endParaRPr lang="en-US" b="0" i="0" dirty="0">
              <a:solidFill>
                <a:schemeClr val="tx1"/>
              </a:solidFill>
              <a:effectLst/>
            </a:endParaRPr>
          </a:p>
          <a:p>
            <a:pPr algn="l">
              <a:buFont typeface="Wingdings" panose="05000000000000000000" pitchFamily="2" charset="2"/>
              <a:buChar char="§"/>
            </a:pPr>
            <a:r>
              <a:rPr lang="en-US" b="0" i="0" dirty="0">
                <a:solidFill>
                  <a:schemeClr val="tx1"/>
                </a:solidFill>
                <a:effectLst/>
              </a:rPr>
              <a:t>Recognize that developing and maintaining healthy self-esteem is a life-long process. It is your job to help yourself feel good about you over the course of your life. Assuming responsibility for yourself and how you feel is key to maintaining a strong sense of self worth.</a:t>
            </a:r>
            <a:br>
              <a:rPr lang="en-US" b="0" i="0" dirty="0">
                <a:solidFill>
                  <a:schemeClr val="tx1"/>
                </a:solidFill>
                <a:effectLst/>
              </a:rPr>
            </a:br>
            <a:endParaRPr lang="en-US" b="0" i="0" dirty="0">
              <a:solidFill>
                <a:schemeClr val="tx1"/>
              </a:solidFill>
              <a:effectLst/>
            </a:endParaRPr>
          </a:p>
          <a:p>
            <a:pPr algn="l">
              <a:buFont typeface="Wingdings" panose="05000000000000000000" pitchFamily="2" charset="2"/>
              <a:buChar char="§"/>
            </a:pPr>
            <a:r>
              <a:rPr lang="en-US" b="0" i="0" dirty="0">
                <a:solidFill>
                  <a:schemeClr val="tx1"/>
                </a:solidFill>
                <a:effectLst/>
              </a:rPr>
              <a:t>Think about your thinking. Are your self-appraisals realistic and accurate or overly negative and exaggerated?</a:t>
            </a:r>
            <a:br>
              <a:rPr lang="en-US" b="0" i="0" dirty="0">
                <a:solidFill>
                  <a:schemeClr val="tx1"/>
                </a:solidFill>
                <a:effectLst/>
              </a:rPr>
            </a:br>
            <a:endParaRPr lang="en-US" b="0" i="0" dirty="0">
              <a:solidFill>
                <a:schemeClr val="tx1"/>
              </a:solidFill>
              <a:effectLst/>
            </a:endParaRPr>
          </a:p>
          <a:p>
            <a:pPr algn="l">
              <a:buFont typeface="Wingdings" panose="05000000000000000000" pitchFamily="2" charset="2"/>
              <a:buChar char="§"/>
            </a:pPr>
            <a:r>
              <a:rPr lang="en-US" b="0" i="0" dirty="0">
                <a:solidFill>
                  <a:schemeClr val="tx1"/>
                </a:solidFill>
                <a:effectLst/>
              </a:rPr>
              <a:t>Learn to recognize negative predictions (“He’ll think I’m stupid.”), harsh self-criticisms (“I’m so boring.”), perfectionist self-statements (“I have to get this right.”) and beliefs about helplessness (“It won’t matter if I try.”).</a:t>
            </a:r>
          </a:p>
          <a:p>
            <a:pPr algn="l">
              <a:buFont typeface="Wingdings" panose="05000000000000000000" pitchFamily="2" charset="2"/>
              <a:buChar char="§"/>
            </a:pPr>
            <a:endParaRPr lang="en-US" b="0" i="0" dirty="0">
              <a:solidFill>
                <a:schemeClr val="tx1"/>
              </a:solidFill>
              <a:effectLst/>
            </a:endParaRP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20682572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How to develop better self-esteem (3)</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a:xfrm>
            <a:off x="581192" y="2220686"/>
            <a:ext cx="11029615" cy="4168424"/>
          </a:xfrm>
        </p:spPr>
        <p:txBody>
          <a:bodyPr>
            <a:normAutofit/>
          </a:bodyPr>
          <a:lstStyle/>
          <a:p>
            <a:pPr algn="l">
              <a:buFont typeface="Wingdings" panose="05000000000000000000" pitchFamily="2" charset="2"/>
              <a:buChar char="§"/>
            </a:pPr>
            <a:r>
              <a:rPr lang="en-US" b="0" i="0" dirty="0">
                <a:solidFill>
                  <a:schemeClr val="tx1"/>
                </a:solidFill>
                <a:effectLst/>
              </a:rPr>
              <a:t>Challenge negative self-talk. When you notice negative self-statements, try asking yourself questions such as: “Is this always true?”, “What are the odds of that really happening?”, “Could there be another possibility?”, “Is there another explanation?”, “Is this helpful?”, and “Would I talk to a friend this way?”.</a:t>
            </a:r>
            <a:br>
              <a:rPr lang="en-US" b="0" i="0" dirty="0">
                <a:solidFill>
                  <a:schemeClr val="tx1"/>
                </a:solidFill>
                <a:effectLst/>
              </a:rPr>
            </a:br>
            <a:endParaRPr lang="en-US" b="0" i="0" dirty="0">
              <a:solidFill>
                <a:schemeClr val="tx1"/>
              </a:solidFill>
              <a:effectLst/>
            </a:endParaRPr>
          </a:p>
          <a:p>
            <a:pPr algn="l">
              <a:buFont typeface="Wingdings" panose="05000000000000000000" pitchFamily="2" charset="2"/>
              <a:buChar char="§"/>
            </a:pPr>
            <a:r>
              <a:rPr lang="en-US" b="0" i="0" dirty="0">
                <a:solidFill>
                  <a:schemeClr val="tx1"/>
                </a:solidFill>
                <a:effectLst/>
              </a:rPr>
              <a:t>Generate positive self-statements that are encouraging and believable to you (e.g., “I’m not the strongest player on the team and probably never will be. But I give lots of effort during games and practices. I know I can get better over time.”). Reciting empty, overly positive affirmations is unlikely to be effective.</a:t>
            </a:r>
            <a:br>
              <a:rPr lang="en-US" b="0" i="0" dirty="0">
                <a:solidFill>
                  <a:schemeClr val="tx1"/>
                </a:solidFill>
                <a:effectLst/>
              </a:rPr>
            </a:br>
            <a:endParaRPr lang="en-US" b="0" i="0" dirty="0">
              <a:solidFill>
                <a:schemeClr val="tx1"/>
              </a:solidFill>
              <a:effectLst/>
            </a:endParaRPr>
          </a:p>
          <a:p>
            <a:pPr algn="l">
              <a:buFont typeface="Wingdings" panose="05000000000000000000" pitchFamily="2" charset="2"/>
              <a:buChar char="§"/>
            </a:pPr>
            <a:r>
              <a:rPr lang="en-US" b="0" i="0" dirty="0">
                <a:solidFill>
                  <a:schemeClr val="tx1"/>
                </a:solidFill>
                <a:effectLst/>
              </a:rPr>
              <a:t>Challenge avoidance behavior.  Avoiding anxiety-provoking situations robs you of the opportunity to see that you can cope with challenges.</a:t>
            </a:r>
            <a:br>
              <a:rPr lang="en-US" b="0" i="0" dirty="0">
                <a:solidFill>
                  <a:schemeClr val="tx1"/>
                </a:solidFill>
                <a:effectLst/>
              </a:rPr>
            </a:br>
            <a:endParaRPr lang="en-US" b="0" i="0" dirty="0">
              <a:solidFill>
                <a:schemeClr val="tx1"/>
              </a:solidFill>
              <a:effectLst/>
            </a:endParaRPr>
          </a:p>
          <a:p>
            <a:pPr algn="l">
              <a:buFont typeface="Wingdings" panose="05000000000000000000" pitchFamily="2" charset="2"/>
              <a:buChar char="§"/>
            </a:pPr>
            <a:r>
              <a:rPr lang="en-US" b="0" i="0" dirty="0">
                <a:solidFill>
                  <a:schemeClr val="tx1"/>
                </a:solidFill>
                <a:effectLst/>
              </a:rPr>
              <a:t>Seek meaningful accomplishments. Taking risks, working hard, finding out what you are good at, and learning that you can bounce back from failures will help you feel proud of yourself.</a:t>
            </a:r>
          </a:p>
          <a:p>
            <a:pPr algn="l">
              <a:buFont typeface="Wingdings" panose="05000000000000000000" pitchFamily="2" charset="2"/>
              <a:buChar char="§"/>
            </a:pPr>
            <a:endParaRPr lang="en-US" b="0" i="0" dirty="0">
              <a:solidFill>
                <a:schemeClr val="tx1"/>
              </a:solidFill>
              <a:effectLst/>
            </a:endParaRP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32484874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How to develop better self-esteem (4)</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a:xfrm>
            <a:off x="581192" y="2202024"/>
            <a:ext cx="11029615" cy="4168424"/>
          </a:xfrm>
        </p:spPr>
        <p:txBody>
          <a:bodyPr>
            <a:normAutofit fontScale="92500" lnSpcReduction="10000"/>
          </a:bodyPr>
          <a:lstStyle/>
          <a:p>
            <a:pPr algn="l">
              <a:buFont typeface="Wingdings" panose="05000000000000000000" pitchFamily="2" charset="2"/>
              <a:buChar char="§"/>
            </a:pPr>
            <a:r>
              <a:rPr lang="en-US" b="0" i="0" dirty="0">
                <a:solidFill>
                  <a:schemeClr val="tx1"/>
                </a:solidFill>
                <a:effectLst/>
              </a:rPr>
              <a:t>Develop relationships with people who are affirming. Learn to share time with others, have fun, and communicate in a direct and respectful way. Learn to give and accept support.</a:t>
            </a:r>
            <a:br>
              <a:rPr lang="en-US" b="0" i="0" dirty="0">
                <a:solidFill>
                  <a:schemeClr val="tx1"/>
                </a:solidFill>
                <a:effectLst/>
              </a:rPr>
            </a:br>
            <a:endParaRPr lang="en-US" b="0" i="0" dirty="0">
              <a:solidFill>
                <a:schemeClr val="tx1"/>
              </a:solidFill>
              <a:effectLst/>
            </a:endParaRPr>
          </a:p>
          <a:p>
            <a:pPr algn="l">
              <a:buFont typeface="Wingdings" panose="05000000000000000000" pitchFamily="2" charset="2"/>
              <a:buChar char="§"/>
            </a:pPr>
            <a:r>
              <a:rPr lang="en-US" b="0" i="0" dirty="0">
                <a:solidFill>
                  <a:schemeClr val="tx1"/>
                </a:solidFill>
                <a:effectLst/>
              </a:rPr>
              <a:t>Live by your values and take responsibility for your actions. Acting with integrity will help you feel good about who you are.</a:t>
            </a:r>
            <a:br>
              <a:rPr lang="en-US" b="0" i="0" dirty="0">
                <a:solidFill>
                  <a:schemeClr val="tx1"/>
                </a:solidFill>
                <a:effectLst/>
              </a:rPr>
            </a:br>
            <a:endParaRPr lang="en-US" b="0" i="0" dirty="0">
              <a:solidFill>
                <a:schemeClr val="tx1"/>
              </a:solidFill>
              <a:effectLst/>
            </a:endParaRPr>
          </a:p>
          <a:p>
            <a:pPr algn="l">
              <a:buFont typeface="Wingdings" panose="05000000000000000000" pitchFamily="2" charset="2"/>
              <a:buChar char="§"/>
            </a:pPr>
            <a:r>
              <a:rPr lang="en-US" b="0" i="0" dirty="0">
                <a:solidFill>
                  <a:schemeClr val="tx1"/>
                </a:solidFill>
                <a:effectLst/>
              </a:rPr>
              <a:t>Respect and care for your belongings and space.</a:t>
            </a:r>
            <a:br>
              <a:rPr lang="en-US" b="0" i="0" dirty="0">
                <a:solidFill>
                  <a:schemeClr val="tx1"/>
                </a:solidFill>
                <a:effectLst/>
              </a:rPr>
            </a:br>
            <a:endParaRPr lang="en-US" b="0" i="0" dirty="0">
              <a:solidFill>
                <a:schemeClr val="tx1"/>
              </a:solidFill>
              <a:effectLst/>
            </a:endParaRPr>
          </a:p>
          <a:p>
            <a:pPr algn="l">
              <a:buFont typeface="Wingdings" panose="05000000000000000000" pitchFamily="2" charset="2"/>
              <a:buChar char="§"/>
            </a:pPr>
            <a:r>
              <a:rPr lang="en-US" b="0" i="0" dirty="0">
                <a:solidFill>
                  <a:schemeClr val="tx1"/>
                </a:solidFill>
                <a:effectLst/>
              </a:rPr>
              <a:t>Take care of your physical health. Eat well, exercise regularly, and get enough rest. Avoid excessive use of caffeine. Seek professional help if you have problems with substance dependency.</a:t>
            </a:r>
            <a:br>
              <a:rPr lang="en-US" b="0" i="0" dirty="0">
                <a:solidFill>
                  <a:schemeClr val="tx1"/>
                </a:solidFill>
                <a:effectLst/>
              </a:rPr>
            </a:br>
            <a:endParaRPr lang="en-US" b="0" i="0" dirty="0">
              <a:solidFill>
                <a:schemeClr val="tx1"/>
              </a:solidFill>
              <a:effectLst/>
            </a:endParaRPr>
          </a:p>
          <a:p>
            <a:pPr algn="l">
              <a:buFont typeface="Wingdings" panose="05000000000000000000" pitchFamily="2" charset="2"/>
              <a:buChar char="§"/>
            </a:pPr>
            <a:r>
              <a:rPr lang="en-US" b="0" i="0" dirty="0">
                <a:solidFill>
                  <a:schemeClr val="tx1"/>
                </a:solidFill>
                <a:effectLst/>
              </a:rPr>
              <a:t>Read about ways to build self-esteem.</a:t>
            </a:r>
            <a:br>
              <a:rPr lang="en-US" b="0" i="0" dirty="0">
                <a:solidFill>
                  <a:schemeClr val="tx1"/>
                </a:solidFill>
                <a:effectLst/>
              </a:rPr>
            </a:br>
            <a:endParaRPr lang="en-US" b="0" i="0" dirty="0">
              <a:solidFill>
                <a:schemeClr val="tx1"/>
              </a:solidFill>
              <a:effectLst/>
            </a:endParaRPr>
          </a:p>
          <a:p>
            <a:pPr algn="l">
              <a:buFont typeface="Wingdings" panose="05000000000000000000" pitchFamily="2" charset="2"/>
              <a:buChar char="§"/>
            </a:pPr>
            <a:r>
              <a:rPr lang="en-US" b="0" i="0" dirty="0">
                <a:solidFill>
                  <a:schemeClr val="tx1"/>
                </a:solidFill>
                <a:effectLst/>
              </a:rPr>
              <a:t>Give yourself credit for taking charge and helping yourself grow. Be patient, too. Lasting change usually takes time.</a:t>
            </a:r>
          </a:p>
          <a:p>
            <a:pPr algn="l">
              <a:buFont typeface="Wingdings" panose="05000000000000000000" pitchFamily="2" charset="2"/>
              <a:buChar char="§"/>
            </a:pPr>
            <a:endParaRPr lang="en-US" b="0" i="0" dirty="0">
              <a:solidFill>
                <a:schemeClr val="tx1"/>
              </a:solidFill>
              <a:effectLst/>
            </a:endParaRP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36270154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529CB-C402-968B-207A-78726A044D04}"/>
              </a:ext>
            </a:extLst>
          </p:cNvPr>
          <p:cNvSpPr>
            <a:spLocks noGrp="1"/>
          </p:cNvSpPr>
          <p:nvPr>
            <p:ph type="title"/>
          </p:nvPr>
        </p:nvSpPr>
        <p:spPr/>
        <p:txBody>
          <a:bodyPr/>
          <a:lstStyle/>
          <a:p>
            <a:r>
              <a:rPr lang="en-US" dirty="0"/>
              <a:t>Reminder to: utilize CUNY SPH Counseling &amp; wellness services or mental health resources in your community</a:t>
            </a:r>
          </a:p>
        </p:txBody>
      </p:sp>
      <p:sp>
        <p:nvSpPr>
          <p:cNvPr id="3" name="Content Placeholder 2">
            <a:extLst>
              <a:ext uri="{FF2B5EF4-FFF2-40B4-BE49-F238E27FC236}">
                <a16:creationId xmlns:a16="http://schemas.microsoft.com/office/drawing/2014/main" id="{12F84801-78E0-CA04-A695-BB9720F89FC7}"/>
              </a:ext>
            </a:extLst>
          </p:cNvPr>
          <p:cNvSpPr>
            <a:spLocks noGrp="1"/>
          </p:cNvSpPr>
          <p:nvPr>
            <p:ph idx="1"/>
          </p:nvPr>
        </p:nvSpPr>
        <p:spPr>
          <a:xfrm>
            <a:off x="581192" y="1931438"/>
            <a:ext cx="11029615" cy="4851918"/>
          </a:xfrm>
        </p:spPr>
        <p:txBody>
          <a:bodyPr>
            <a:normAutofit fontScale="92500" lnSpcReduction="10000"/>
          </a:bodyPr>
          <a:lstStyle/>
          <a:p>
            <a:pPr>
              <a:buFont typeface="Wingdings" panose="05000000000000000000" pitchFamily="2" charset="2"/>
              <a:buChar char="§"/>
            </a:pPr>
            <a:r>
              <a:rPr lang="en-US" sz="1500" b="1" dirty="0"/>
              <a:t>SPH Counseling &amp; Wellness: </a:t>
            </a:r>
          </a:p>
          <a:p>
            <a:pPr>
              <a:buFont typeface="Wingdings" panose="05000000000000000000" pitchFamily="2" charset="2"/>
              <a:buChar char="§"/>
            </a:pPr>
            <a:r>
              <a:rPr lang="en-US" sz="1500" dirty="0"/>
              <a:t>Free counseling support for students living in NY state. We can offer referrals for students out of state. </a:t>
            </a:r>
          </a:p>
          <a:p>
            <a:pPr>
              <a:buFont typeface="Wingdings" panose="05000000000000000000" pitchFamily="2" charset="2"/>
              <a:buChar char="§"/>
            </a:pPr>
            <a:r>
              <a:rPr lang="en-US" sz="1500" dirty="0">
                <a:hlinkClick r:id="rId2"/>
              </a:rPr>
              <a:t>https://sph.cuny.edu/students/student-services/student-wellness/counseling-and-wellness-services/</a:t>
            </a:r>
            <a:endParaRPr lang="en-US" sz="1500" dirty="0"/>
          </a:p>
          <a:p>
            <a:pPr>
              <a:buFont typeface="Wingdings" panose="05000000000000000000" pitchFamily="2" charset="2"/>
              <a:buChar char="§"/>
            </a:pPr>
            <a:endParaRPr lang="en-US" sz="1500" dirty="0"/>
          </a:p>
          <a:p>
            <a:pPr>
              <a:buFont typeface="Wingdings" panose="05000000000000000000" pitchFamily="2" charset="2"/>
              <a:buChar char="§"/>
            </a:pPr>
            <a:r>
              <a:rPr lang="en-US" sz="1500" b="1" dirty="0"/>
              <a:t>Mental Health Resources: </a:t>
            </a:r>
          </a:p>
          <a:p>
            <a:pPr>
              <a:buFont typeface="Wingdings" panose="05000000000000000000" pitchFamily="2" charset="2"/>
              <a:buChar char="§"/>
            </a:pPr>
            <a:r>
              <a:rPr lang="en-US" sz="1500" dirty="0"/>
              <a:t>For free 24/7 support or referrals there is CUNY Crisis, NYC WELL or the national 988 mental health hotline (info below)</a:t>
            </a:r>
          </a:p>
          <a:p>
            <a:pPr lvl="2">
              <a:buFont typeface="Wingdings" panose="05000000000000000000" pitchFamily="2" charset="2"/>
              <a:buChar char="§"/>
            </a:pPr>
            <a:r>
              <a:rPr lang="en-US" sz="1500" b="1" i="0" dirty="0">
                <a:effectLst/>
              </a:rPr>
              <a:t>Crisis Text Line: </a:t>
            </a:r>
            <a:r>
              <a:rPr lang="en-US" sz="1500" b="0" i="0" dirty="0">
                <a:effectLst/>
              </a:rPr>
              <a:t>Text </a:t>
            </a:r>
            <a:r>
              <a:rPr lang="en-US" sz="1500" b="1" i="0" dirty="0">
                <a:effectLst/>
              </a:rPr>
              <a:t>CUNY</a:t>
            </a:r>
            <a:r>
              <a:rPr lang="en-US" sz="1500" b="0" i="0" dirty="0">
                <a:effectLst/>
              </a:rPr>
              <a:t> to 741741 for crisis counseling </a:t>
            </a:r>
          </a:p>
          <a:p>
            <a:pPr lvl="2">
              <a:buFont typeface="Wingdings" panose="05000000000000000000" pitchFamily="2" charset="2"/>
              <a:buChar char="§"/>
            </a:pPr>
            <a:r>
              <a:rPr lang="en-US" sz="1500" b="0" i="0" dirty="0">
                <a:effectLst/>
              </a:rPr>
              <a:t>NYC WELL: Text WELL to 65173; Chat: </a:t>
            </a:r>
            <a:r>
              <a:rPr lang="en-US" sz="1500" b="0" i="0" dirty="0">
                <a:effectLst/>
                <a:hlinkClick r:id="rId3" tooltip="Original URL: https://nycwell.cityofnewyork.us/en/. Click or tap if you trust this link.">
                  <a:extLst>
                    <a:ext uri="{A12FA001-AC4F-418D-AE19-62706E023703}">
                      <ahyp:hlinkClr xmlns:ahyp="http://schemas.microsoft.com/office/drawing/2018/hyperlinkcolor" val="tx"/>
                    </a:ext>
                  </a:extLst>
                </a:hlinkClick>
              </a:rPr>
              <a:t>https://nycwell.cityofnewyork.us/en/</a:t>
            </a:r>
            <a:r>
              <a:rPr lang="en-US" sz="1500" dirty="0"/>
              <a:t>; </a:t>
            </a:r>
            <a:r>
              <a:rPr lang="en-US" sz="1500" b="0" i="0" dirty="0">
                <a:effectLst/>
              </a:rPr>
              <a:t>Call 1-888-NYC-WELL (1-888-692-9355) </a:t>
            </a:r>
          </a:p>
          <a:p>
            <a:pPr lvl="2">
              <a:buFont typeface="Wingdings" panose="05000000000000000000" pitchFamily="2" charset="2"/>
              <a:buChar char="§"/>
            </a:pPr>
            <a:r>
              <a:rPr lang="en-US" sz="1500" b="0" i="0" dirty="0">
                <a:effectLst/>
              </a:rPr>
              <a:t>988: Text to 988; Chat: </a:t>
            </a:r>
            <a:r>
              <a:rPr lang="en-US" sz="1500" b="0" i="0" dirty="0">
                <a:effectLst/>
                <a:hlinkClick r:id="rId4" tooltip="Original URL: https://988lifeline.org/chat/. Click or tap if you trust this link.">
                  <a:extLst>
                    <a:ext uri="{A12FA001-AC4F-418D-AE19-62706E023703}">
                      <ahyp:hlinkClr xmlns:ahyp="http://schemas.microsoft.com/office/drawing/2018/hyperlinkcolor" val="tx"/>
                    </a:ext>
                  </a:extLst>
                </a:hlinkClick>
              </a:rPr>
              <a:t>https://988lifeline.org/chat/</a:t>
            </a:r>
            <a:r>
              <a:rPr lang="en-US" sz="1500" dirty="0"/>
              <a:t>; </a:t>
            </a:r>
            <a:r>
              <a:rPr lang="en-US" sz="1500" b="0" i="0" dirty="0">
                <a:effectLst/>
              </a:rPr>
              <a:t>Call 988 </a:t>
            </a:r>
          </a:p>
          <a:p>
            <a:pPr>
              <a:buFont typeface="Wingdings" panose="05000000000000000000" pitchFamily="2" charset="2"/>
              <a:buChar char="§"/>
            </a:pPr>
            <a:endParaRPr lang="en-US" sz="1500" dirty="0"/>
          </a:p>
          <a:p>
            <a:pPr>
              <a:buFont typeface="Wingdings" panose="05000000000000000000" pitchFamily="2" charset="2"/>
              <a:buChar char="§"/>
            </a:pPr>
            <a:r>
              <a:rPr lang="en-US" sz="1500" dirty="0"/>
              <a:t>For outside providers:</a:t>
            </a:r>
          </a:p>
          <a:p>
            <a:pPr lvl="2">
              <a:buFont typeface="Wingdings" panose="05000000000000000000" pitchFamily="2" charset="2"/>
              <a:buChar char="§"/>
            </a:pPr>
            <a:r>
              <a:rPr lang="en-US" sz="1500" dirty="0"/>
              <a:t>Search providers through your health insurance website </a:t>
            </a:r>
          </a:p>
          <a:p>
            <a:pPr lvl="2">
              <a:buFont typeface="Wingdings" panose="05000000000000000000" pitchFamily="2" charset="2"/>
              <a:buChar char="§"/>
            </a:pPr>
            <a:r>
              <a:rPr lang="en-US" sz="1500" dirty="0"/>
              <a:t>Psychology Today: </a:t>
            </a:r>
            <a:r>
              <a:rPr lang="en-US" sz="1500" dirty="0">
                <a:hlinkClick r:id="rId5"/>
              </a:rPr>
              <a:t>https://www.psychologytoday.com/</a:t>
            </a:r>
            <a:endParaRPr lang="en-US" sz="1500" dirty="0"/>
          </a:p>
          <a:p>
            <a:pPr lvl="2">
              <a:buFont typeface="Wingdings" panose="05000000000000000000" pitchFamily="2" charset="2"/>
              <a:buChar char="§"/>
            </a:pPr>
            <a:r>
              <a:rPr lang="en-US" sz="1500" dirty="0"/>
              <a:t>Open Path Collective: </a:t>
            </a:r>
            <a:r>
              <a:rPr lang="en-US" sz="1500" dirty="0">
                <a:hlinkClick r:id="rId6"/>
              </a:rPr>
              <a:t>https://openpathcollective.org/</a:t>
            </a:r>
            <a:r>
              <a:rPr lang="en-US" sz="1500" dirty="0"/>
              <a:t> </a:t>
            </a:r>
          </a:p>
          <a:p>
            <a:pPr lvl="2">
              <a:buFont typeface="Wingdings" panose="05000000000000000000" pitchFamily="2" charset="2"/>
              <a:buChar char="§"/>
            </a:pPr>
            <a:r>
              <a:rPr lang="en-US" sz="1500" dirty="0"/>
              <a:t>Telehealth clinics: Mindful Care </a:t>
            </a:r>
            <a:r>
              <a:rPr lang="en-US" sz="1500" dirty="0">
                <a:hlinkClick r:id="rId7"/>
              </a:rPr>
              <a:t>https://www.mindful.care</a:t>
            </a:r>
            <a:r>
              <a:rPr lang="en-US" sz="1500" dirty="0"/>
              <a:t> and </a:t>
            </a:r>
            <a:r>
              <a:rPr lang="en-US" sz="1500" dirty="0" err="1"/>
              <a:t>Lifestance</a:t>
            </a:r>
            <a:r>
              <a:rPr lang="en-US" sz="1500" dirty="0"/>
              <a:t> Health </a:t>
            </a:r>
            <a:r>
              <a:rPr lang="en-US" sz="1500" dirty="0">
                <a:hlinkClick r:id="rId8"/>
              </a:rPr>
              <a:t>https://lifestance.com/</a:t>
            </a:r>
            <a:r>
              <a:rPr lang="en-US" sz="1500" dirty="0"/>
              <a:t> </a:t>
            </a:r>
            <a:endParaRPr lang="en-US" dirty="0"/>
          </a:p>
          <a:p>
            <a:pPr marL="0" indent="0">
              <a:buNone/>
            </a:pPr>
            <a:endParaRPr lang="en-US" dirty="0"/>
          </a:p>
        </p:txBody>
      </p:sp>
    </p:spTree>
    <p:extLst>
      <p:ext uri="{BB962C8B-B14F-4D97-AF65-F5344CB8AC3E}">
        <p14:creationId xmlns:p14="http://schemas.microsoft.com/office/powerpoint/2010/main" val="3594564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What is self-talk? </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p:txBody>
          <a:bodyPr>
            <a:normAutofit/>
          </a:bodyPr>
          <a:lstStyle/>
          <a:p>
            <a:pPr algn="l">
              <a:buFont typeface="Wingdings" panose="05000000000000000000" pitchFamily="2" charset="2"/>
              <a:buChar char="§"/>
            </a:pPr>
            <a:r>
              <a:rPr lang="en-US" b="0" i="0" dirty="0">
                <a:solidFill>
                  <a:schemeClr val="tx1"/>
                </a:solidFill>
                <a:effectLst/>
              </a:rPr>
              <a:t>Each time an event happens in our lives, the information about it enters our minds. We then interpret that information, forming beliefs about what the event means, how it is going to affect us, or why it happened. We cannot always control the events that happen, but we can control how we think about them. Some say that the major differences between success and failure is the way we talk to ourselves.</a:t>
            </a:r>
          </a:p>
          <a:p>
            <a:pPr algn="l">
              <a:buFont typeface="Wingdings" panose="05000000000000000000" pitchFamily="2" charset="2"/>
              <a:buChar char="§"/>
            </a:pPr>
            <a:r>
              <a:rPr lang="en-US" b="0" i="0" dirty="0">
                <a:solidFill>
                  <a:schemeClr val="tx1"/>
                </a:solidFill>
                <a:effectLst/>
              </a:rPr>
              <a:t>Negative self-talk hurts us and most of the time we do not notice we are doing it. Fortunately, it is possible to turn this negative habit into a positive one!</a:t>
            </a: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5533196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1F268-1541-4AF9-20A3-96FCEC0C78F1}"/>
              </a:ext>
            </a:extLst>
          </p:cNvPr>
          <p:cNvSpPr>
            <a:spLocks noGrp="1"/>
          </p:cNvSpPr>
          <p:nvPr>
            <p:ph type="title"/>
          </p:nvPr>
        </p:nvSpPr>
        <p:spPr/>
        <p:txBody>
          <a:bodyPr/>
          <a:lstStyle/>
          <a:p>
            <a:r>
              <a:rPr lang="en-US" dirty="0"/>
              <a:t>Reminder to: Practice positive affirmations </a:t>
            </a:r>
            <a:r>
              <a:rPr lang="en-US" dirty="0">
                <a:sym typeface="Wingdings" panose="05000000000000000000" pitchFamily="2" charset="2"/>
              </a:rPr>
              <a:t></a:t>
            </a:r>
            <a:endParaRPr lang="en-US" dirty="0"/>
          </a:p>
        </p:txBody>
      </p:sp>
      <p:sp>
        <p:nvSpPr>
          <p:cNvPr id="3" name="Content Placeholder 2">
            <a:extLst>
              <a:ext uri="{FF2B5EF4-FFF2-40B4-BE49-F238E27FC236}">
                <a16:creationId xmlns:a16="http://schemas.microsoft.com/office/drawing/2014/main" id="{BBE5888D-A834-679A-660A-5E729783F899}"/>
              </a:ext>
            </a:extLst>
          </p:cNvPr>
          <p:cNvSpPr>
            <a:spLocks noGrp="1"/>
          </p:cNvSpPr>
          <p:nvPr>
            <p:ph idx="1"/>
          </p:nvPr>
        </p:nvSpPr>
        <p:spPr/>
        <p:txBody>
          <a:bodyPr>
            <a:normAutofit/>
          </a:bodyPr>
          <a:lstStyle/>
          <a:p>
            <a:pPr algn="l" fontAlgn="base">
              <a:buFont typeface="Wingdings" panose="05000000000000000000" pitchFamily="2" charset="2"/>
              <a:buChar char="§"/>
            </a:pPr>
            <a:r>
              <a:rPr lang="en-US" b="0" i="1" dirty="0">
                <a:solidFill>
                  <a:schemeClr val="tx1"/>
                </a:solidFill>
                <a:effectLst/>
              </a:rPr>
              <a:t>“I can make a positive difference in the world”</a:t>
            </a:r>
          </a:p>
          <a:p>
            <a:pPr algn="l" fontAlgn="base">
              <a:buFont typeface="Wingdings" panose="05000000000000000000" pitchFamily="2" charset="2"/>
              <a:buChar char="§"/>
            </a:pPr>
            <a:r>
              <a:rPr lang="en-US" b="0" i="1" dirty="0">
                <a:solidFill>
                  <a:schemeClr val="tx1"/>
                </a:solidFill>
                <a:effectLst/>
              </a:rPr>
              <a:t>“I don’t have to be perfect to be successful”</a:t>
            </a:r>
          </a:p>
          <a:p>
            <a:pPr algn="l" fontAlgn="base">
              <a:buFont typeface="Wingdings" panose="05000000000000000000" pitchFamily="2" charset="2"/>
              <a:buChar char="§"/>
            </a:pPr>
            <a:r>
              <a:rPr lang="en-US" b="0" i="1" dirty="0">
                <a:solidFill>
                  <a:schemeClr val="tx1"/>
                </a:solidFill>
                <a:effectLst/>
              </a:rPr>
              <a:t>“I am full of potential”</a:t>
            </a:r>
          </a:p>
          <a:p>
            <a:pPr algn="l" fontAlgn="base">
              <a:buFont typeface="Wingdings" panose="05000000000000000000" pitchFamily="2" charset="2"/>
              <a:buChar char="§"/>
            </a:pPr>
            <a:r>
              <a:rPr lang="en-US" b="0" i="1" dirty="0">
                <a:solidFill>
                  <a:schemeClr val="tx1"/>
                </a:solidFill>
                <a:effectLst/>
              </a:rPr>
              <a:t>“Making mistakes is normal and part of being human”</a:t>
            </a:r>
          </a:p>
          <a:p>
            <a:pPr algn="l" fontAlgn="base">
              <a:buFont typeface="Wingdings" panose="05000000000000000000" pitchFamily="2" charset="2"/>
              <a:buChar char="§"/>
            </a:pPr>
            <a:r>
              <a:rPr lang="en-US" b="0" i="1" dirty="0">
                <a:solidFill>
                  <a:schemeClr val="tx1"/>
                </a:solidFill>
                <a:effectLst/>
              </a:rPr>
              <a:t>“My opinion matters” </a:t>
            </a:r>
          </a:p>
          <a:p>
            <a:pPr algn="l" fontAlgn="base">
              <a:buFont typeface="Wingdings" panose="05000000000000000000" pitchFamily="2" charset="2"/>
              <a:buChar char="§"/>
            </a:pPr>
            <a:r>
              <a:rPr lang="en-US" b="0" i="1" dirty="0">
                <a:solidFill>
                  <a:schemeClr val="tx1"/>
                </a:solidFill>
                <a:effectLst/>
              </a:rPr>
              <a:t>“I will make today a great day”</a:t>
            </a:r>
          </a:p>
          <a:p>
            <a:pPr algn="l" fontAlgn="base">
              <a:buFont typeface="Wingdings" panose="05000000000000000000" pitchFamily="2" charset="2"/>
              <a:buChar char="§"/>
            </a:pPr>
            <a:r>
              <a:rPr lang="en-US" b="0" i="1" dirty="0">
                <a:solidFill>
                  <a:schemeClr val="tx1"/>
                </a:solidFill>
                <a:effectLst/>
              </a:rPr>
              <a:t>“Every day is a new opportunity to learn and grow”</a:t>
            </a:r>
          </a:p>
        </p:txBody>
      </p:sp>
    </p:spTree>
    <p:extLst>
      <p:ext uri="{BB962C8B-B14F-4D97-AF65-F5344CB8AC3E}">
        <p14:creationId xmlns:p14="http://schemas.microsoft.com/office/powerpoint/2010/main" val="2658033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Negative self-talk (examples)</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p:txBody>
          <a:bodyPr>
            <a:normAutofit/>
          </a:bodyPr>
          <a:lstStyle/>
          <a:p>
            <a:pPr algn="l">
              <a:buFont typeface="Wingdings" panose="05000000000000000000" pitchFamily="2" charset="2"/>
              <a:buChar char="§"/>
            </a:pPr>
            <a:r>
              <a:rPr lang="en-US" b="0" i="1" dirty="0">
                <a:solidFill>
                  <a:schemeClr val="tx1"/>
                </a:solidFill>
                <a:effectLst/>
              </a:rPr>
              <a:t>“I shouldn’t have ate that piece of cake.”</a:t>
            </a:r>
          </a:p>
          <a:p>
            <a:pPr algn="l">
              <a:buFont typeface="Wingdings" panose="05000000000000000000" pitchFamily="2" charset="2"/>
              <a:buChar char="§"/>
            </a:pPr>
            <a:r>
              <a:rPr lang="en-US" b="0" i="1" dirty="0">
                <a:solidFill>
                  <a:schemeClr val="tx1"/>
                </a:solidFill>
                <a:effectLst/>
              </a:rPr>
              <a:t>“I can’t do this presentation.”</a:t>
            </a:r>
          </a:p>
          <a:p>
            <a:pPr algn="l">
              <a:buFont typeface="Wingdings" panose="05000000000000000000" pitchFamily="2" charset="2"/>
              <a:buChar char="§"/>
            </a:pPr>
            <a:r>
              <a:rPr lang="en-US" b="0" i="1" dirty="0">
                <a:solidFill>
                  <a:schemeClr val="tx1"/>
                </a:solidFill>
                <a:effectLst/>
              </a:rPr>
              <a:t>“I’m such an idiot, I’ll never pass this exam.”</a:t>
            </a:r>
          </a:p>
          <a:p>
            <a:pPr algn="l">
              <a:buFont typeface="Wingdings" panose="05000000000000000000" pitchFamily="2" charset="2"/>
              <a:buChar char="§"/>
            </a:pPr>
            <a:r>
              <a:rPr lang="en-US" b="0" i="1" dirty="0">
                <a:solidFill>
                  <a:schemeClr val="tx1"/>
                </a:solidFill>
                <a:effectLst/>
              </a:rPr>
              <a:t>“I don't want to embarrass myself or the team, so I won't sign up to participate.”</a:t>
            </a:r>
          </a:p>
          <a:p>
            <a:pPr algn="l" fontAlgn="base">
              <a:buFont typeface="Wingdings" panose="05000000000000000000" pitchFamily="2" charset="2"/>
              <a:buChar char="§"/>
            </a:pPr>
            <a:r>
              <a:rPr lang="en-US" b="1" i="0" dirty="0">
                <a:solidFill>
                  <a:schemeClr val="tx1"/>
                </a:solidFill>
                <a:effectLst/>
              </a:rPr>
              <a:t>The great thing is that negative self-talk can be changed to the positive!</a:t>
            </a:r>
            <a:endParaRPr lang="en-US" b="0" i="0" dirty="0">
              <a:solidFill>
                <a:schemeClr val="tx1"/>
              </a:solidFill>
              <a:effectLst/>
            </a:endParaRP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1957638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Negative self-talk (cont.)</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p:txBody>
          <a:bodyPr>
            <a:normAutofit/>
          </a:bodyPr>
          <a:lstStyle/>
          <a:p>
            <a:pPr algn="l" fontAlgn="base">
              <a:buFont typeface="Wingdings" panose="05000000000000000000" pitchFamily="2" charset="2"/>
              <a:buChar char="§"/>
            </a:pPr>
            <a:r>
              <a:rPr lang="en-US" b="0" i="0" dirty="0">
                <a:solidFill>
                  <a:schemeClr val="tx1"/>
                </a:solidFill>
                <a:effectLst/>
              </a:rPr>
              <a:t>This kind of thinking has detrimental effects on mental health. This self-critical voice directly affects self-esteem and works by emphasizing past failures, setting impossible standards of perfection, ignoring anything good that happens, and assuming others’ thoughts about you are negative.</a:t>
            </a: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756844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Positive self-talk</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p:txBody>
          <a:bodyPr>
            <a:normAutofit/>
          </a:bodyPr>
          <a:lstStyle/>
          <a:p>
            <a:pPr algn="l">
              <a:buFont typeface="Wingdings" panose="05000000000000000000" pitchFamily="2" charset="2"/>
              <a:buChar char="§"/>
            </a:pPr>
            <a:r>
              <a:rPr lang="en-US" b="0" i="0" dirty="0">
                <a:solidFill>
                  <a:schemeClr val="tx1"/>
                </a:solidFill>
                <a:effectLst/>
              </a:rPr>
              <a:t>Positive self-talk gives us motivation to maintain healthy habits and can easily be incorporated into our daily lives. With continuous positive self-talk we can develop a healthy image of ourselves and, in turn, boost our self-confidence.</a:t>
            </a:r>
          </a:p>
          <a:p>
            <a:pPr algn="l">
              <a:buFont typeface="Wingdings" panose="05000000000000000000" pitchFamily="2" charset="2"/>
              <a:buChar char="§"/>
            </a:pPr>
            <a:r>
              <a:rPr lang="en-US" b="0" i="0" dirty="0">
                <a:solidFill>
                  <a:schemeClr val="tx1"/>
                </a:solidFill>
                <a:effectLst/>
              </a:rPr>
              <a:t>Positive thoughts means positive emotions, behaviors, and producing a better outcome. Negative thoughts often lead to negative emotions, behaviors, and poorer outcomes.</a:t>
            </a:r>
          </a:p>
          <a:p>
            <a:pPr algn="l" fontAlgn="base">
              <a:buFont typeface="Wingdings" panose="05000000000000000000" pitchFamily="2" charset="2"/>
              <a:buChar char="§"/>
            </a:pPr>
            <a:endParaRPr lang="en-US" b="0" i="0" dirty="0">
              <a:solidFill>
                <a:schemeClr val="tx1"/>
              </a:solidFill>
              <a:effectLst/>
            </a:endParaRP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699715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Replace the negative with positive (1)</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p:txBody>
          <a:bodyPr>
            <a:normAutofit/>
          </a:bodyPr>
          <a:lstStyle/>
          <a:p>
            <a:pPr marL="0" indent="0" algn="l">
              <a:buNone/>
            </a:pPr>
            <a:r>
              <a:rPr lang="en-US" b="1" i="0" dirty="0">
                <a:solidFill>
                  <a:schemeClr val="tx1"/>
                </a:solidFill>
                <a:effectLst/>
              </a:rPr>
              <a:t>Focus on the Solution</a:t>
            </a:r>
          </a:p>
          <a:p>
            <a:pPr algn="l">
              <a:buFont typeface="Wingdings" panose="05000000000000000000" pitchFamily="2" charset="2"/>
              <a:buChar char="§"/>
            </a:pPr>
            <a:r>
              <a:rPr lang="en-US" b="0" i="0" dirty="0">
                <a:solidFill>
                  <a:schemeClr val="tx1"/>
                </a:solidFill>
                <a:effectLst/>
              </a:rPr>
              <a:t>Dwelling on a problem instead of a solution is the essence of negative self-talk. “I don’t know how to do this problem. I’ll never pass the exam.”</a:t>
            </a:r>
          </a:p>
          <a:p>
            <a:pPr algn="l">
              <a:buFont typeface="Wingdings" panose="05000000000000000000" pitchFamily="2" charset="2"/>
              <a:buChar char="§"/>
            </a:pPr>
            <a:r>
              <a:rPr lang="en-US" b="1" i="0" dirty="0">
                <a:solidFill>
                  <a:schemeClr val="tx1"/>
                </a:solidFill>
                <a:effectLst/>
              </a:rPr>
              <a:t>Instead:</a:t>
            </a:r>
            <a:r>
              <a:rPr lang="en-US" b="0" i="0" dirty="0">
                <a:solidFill>
                  <a:schemeClr val="tx1"/>
                </a:solidFill>
                <a:effectLst/>
              </a:rPr>
              <a:t> Most problems have solutions. Ask yourself, “How can I make this situation better?” or think “I will work through this problem until I can understand it.”</a:t>
            </a:r>
          </a:p>
          <a:p>
            <a:pPr marL="0" indent="0" algn="l" fontAlgn="base">
              <a:buNone/>
            </a:pPr>
            <a:endParaRPr lang="en-US" b="0" i="0" dirty="0">
              <a:solidFill>
                <a:schemeClr val="tx1"/>
              </a:solidFill>
              <a:effectLst/>
            </a:endParaRP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3371424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Replace the negative with positive (2) </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p:txBody>
          <a:bodyPr>
            <a:normAutofit/>
          </a:bodyPr>
          <a:lstStyle/>
          <a:p>
            <a:pPr marL="0" indent="0" algn="l">
              <a:buNone/>
            </a:pPr>
            <a:r>
              <a:rPr lang="en-US" b="1" i="0" dirty="0">
                <a:solidFill>
                  <a:schemeClr val="tx1"/>
                </a:solidFill>
                <a:effectLst/>
              </a:rPr>
              <a:t>Expect the Best</a:t>
            </a:r>
          </a:p>
          <a:p>
            <a:pPr algn="l">
              <a:buFont typeface="Wingdings" panose="05000000000000000000" pitchFamily="2" charset="2"/>
              <a:buChar char="§"/>
            </a:pPr>
            <a:r>
              <a:rPr lang="en-US" b="0" i="0" dirty="0">
                <a:solidFill>
                  <a:schemeClr val="tx1"/>
                </a:solidFill>
                <a:effectLst/>
              </a:rPr>
              <a:t>“What if I don’t pass the exam?” “What if he doesn’t like me?” Expecting the worst creates anxiety and causes us to behave ineffectively.</a:t>
            </a:r>
          </a:p>
          <a:p>
            <a:pPr algn="l">
              <a:buFont typeface="Wingdings" panose="05000000000000000000" pitchFamily="2" charset="2"/>
              <a:buChar char="§"/>
            </a:pPr>
            <a:r>
              <a:rPr lang="en-US" b="1" i="0" dirty="0">
                <a:solidFill>
                  <a:schemeClr val="tx1"/>
                </a:solidFill>
                <a:effectLst/>
              </a:rPr>
              <a:t>Instead:</a:t>
            </a:r>
            <a:r>
              <a:rPr lang="en-US" b="0" i="0" dirty="0">
                <a:solidFill>
                  <a:schemeClr val="tx1"/>
                </a:solidFill>
                <a:effectLst/>
              </a:rPr>
              <a:t> Ask questions that give positive outcomes. “How can I prepare for the exam?” or “How can I make a good impression?”</a:t>
            </a: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4083355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Replace the negative with positive (3) </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p:txBody>
          <a:bodyPr>
            <a:normAutofit/>
          </a:bodyPr>
          <a:lstStyle/>
          <a:p>
            <a:pPr marL="0" indent="0" algn="l">
              <a:buNone/>
            </a:pPr>
            <a:r>
              <a:rPr lang="en-US" b="1" i="0" dirty="0">
                <a:solidFill>
                  <a:schemeClr val="tx1"/>
                </a:solidFill>
                <a:effectLst/>
              </a:rPr>
              <a:t>Could, Not should</a:t>
            </a:r>
          </a:p>
          <a:p>
            <a:pPr algn="l">
              <a:buFont typeface="Wingdings" panose="05000000000000000000" pitchFamily="2" charset="2"/>
              <a:buChar char="§"/>
            </a:pPr>
            <a:r>
              <a:rPr lang="en-US" b="0" i="0" dirty="0">
                <a:solidFill>
                  <a:schemeClr val="tx1"/>
                </a:solidFill>
                <a:effectLst/>
              </a:rPr>
              <a:t>Words like “should” or “must” suggest rules and standards for our behavior that do not exist in reality. These words imply there is a consequence for non-compliance, which can evoke feelings of guilt. “I should go to the gym but I never have time.”</a:t>
            </a:r>
          </a:p>
          <a:p>
            <a:pPr algn="l">
              <a:buFont typeface="Wingdings" panose="05000000000000000000" pitchFamily="2" charset="2"/>
              <a:buChar char="§"/>
            </a:pPr>
            <a:r>
              <a:rPr lang="en-US" b="1" i="0" dirty="0">
                <a:solidFill>
                  <a:schemeClr val="tx1"/>
                </a:solidFill>
                <a:effectLst/>
              </a:rPr>
              <a:t>Instead:</a:t>
            </a:r>
            <a:r>
              <a:rPr lang="en-US" b="0" i="0" dirty="0">
                <a:solidFill>
                  <a:schemeClr val="tx1"/>
                </a:solidFill>
                <a:effectLst/>
              </a:rPr>
              <a:t> Replace with the word “could” and realize that you do have choices. “I could go to the gym after class or on my lunch break.”</a:t>
            </a:r>
          </a:p>
          <a:p>
            <a:pPr algn="l" fontAlgn="base">
              <a:buFont typeface="Wingdings" panose="05000000000000000000" pitchFamily="2" charset="2"/>
              <a:buChar char="§"/>
            </a:pPr>
            <a:endParaRPr lang="en-US" b="0" i="0" dirty="0">
              <a:solidFill>
                <a:schemeClr val="tx1"/>
              </a:solidFill>
              <a:effectLst/>
            </a:endParaRP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https://students.usask.ca/articles/positive-thinking.php</a:t>
            </a:r>
            <a:endParaRPr lang="en-US" sz="1200" i="1" dirty="0"/>
          </a:p>
        </p:txBody>
      </p:sp>
    </p:spTree>
    <p:extLst>
      <p:ext uri="{BB962C8B-B14F-4D97-AF65-F5344CB8AC3E}">
        <p14:creationId xmlns:p14="http://schemas.microsoft.com/office/powerpoint/2010/main" val="2477972836"/>
      </p:ext>
    </p:extLst>
  </p:cSld>
  <p:clrMapOvr>
    <a:masterClrMapping/>
  </p:clrMapOvr>
</p:sld>
</file>

<file path=ppt/theme/theme1.xml><?xml version="1.0" encoding="utf-8"?>
<a:theme xmlns:a="http://schemas.openxmlformats.org/drawingml/2006/main" name="Dividend">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8619</TotalTime>
  <Words>2901</Words>
  <Application>Microsoft Office PowerPoint</Application>
  <PresentationFormat>Widescreen</PresentationFormat>
  <Paragraphs>193</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Gill Sans MT</vt:lpstr>
      <vt:lpstr>Open Sans</vt:lpstr>
      <vt:lpstr>Segoe UI</vt:lpstr>
      <vt:lpstr>Times New Roman</vt:lpstr>
      <vt:lpstr>Wingdings</vt:lpstr>
      <vt:lpstr>Wingdings 2</vt:lpstr>
      <vt:lpstr>Dividend</vt:lpstr>
      <vt:lpstr>Creating healthy academic habits</vt:lpstr>
      <vt:lpstr>habits that we’ll cover in this webinar series:</vt:lpstr>
      <vt:lpstr>What is self-talk? </vt:lpstr>
      <vt:lpstr>Negative self-talk (examples)</vt:lpstr>
      <vt:lpstr>Negative self-talk (cont.)</vt:lpstr>
      <vt:lpstr>Positive self-talk</vt:lpstr>
      <vt:lpstr>Replace the negative with positive (1)</vt:lpstr>
      <vt:lpstr>Replace the negative with positive (2) </vt:lpstr>
      <vt:lpstr>Replace the negative with positive (3) </vt:lpstr>
      <vt:lpstr>Replace negative with positive (4)</vt:lpstr>
      <vt:lpstr>Replace negative with positive (5) </vt:lpstr>
      <vt:lpstr>Replace negative with positive (6) </vt:lpstr>
      <vt:lpstr>Replace negative with positive (7) </vt:lpstr>
      <vt:lpstr>Become aware of negative self-talk (1)</vt:lpstr>
      <vt:lpstr>Become aware of negative self-talk (2)</vt:lpstr>
      <vt:lpstr>Become aware of negative self-talk (3)</vt:lpstr>
      <vt:lpstr>Become aware of negative self-talk (4)</vt:lpstr>
      <vt:lpstr>Stress, attitude &amp; concentration</vt:lpstr>
      <vt:lpstr>Healthy self-esteem </vt:lpstr>
      <vt:lpstr>What is healthy self-esteem? </vt:lpstr>
      <vt:lpstr>Can a person have too much self-esteem? </vt:lpstr>
      <vt:lpstr>Signs of low self-esteem (1) </vt:lpstr>
      <vt:lpstr>Signs of low self-esteem (2) </vt:lpstr>
      <vt:lpstr>Signs of low self-esteem (3) </vt:lpstr>
      <vt:lpstr>How to develop better self-esteem (1)</vt:lpstr>
      <vt:lpstr>How to develop better self-esteem (2)</vt:lpstr>
      <vt:lpstr>How to develop better self-esteem (3)</vt:lpstr>
      <vt:lpstr>How to develop better self-esteem (4)</vt:lpstr>
      <vt:lpstr>Reminder to: utilize CUNY SPH Counseling &amp; wellness services or mental health resources in your community</vt:lpstr>
      <vt:lpstr>Reminder to: Practice positive affirmations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academic Stress support group</dc:title>
  <dc:creator>Ashley Harwood</dc:creator>
  <cp:lastModifiedBy>Ashley Harwood</cp:lastModifiedBy>
  <cp:revision>41</cp:revision>
  <dcterms:created xsi:type="dcterms:W3CDTF">2023-09-13T13:37:53Z</dcterms:created>
  <dcterms:modified xsi:type="dcterms:W3CDTF">2024-03-11T18:53:26Z</dcterms:modified>
</cp:coreProperties>
</file>