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1"/>
  </p:sldMasterIdLst>
  <p:sldIdLst>
    <p:sldId id="256" r:id="rId2"/>
    <p:sldId id="261" r:id="rId3"/>
    <p:sldId id="286" r:id="rId4"/>
    <p:sldId id="275" r:id="rId5"/>
    <p:sldId id="287" r:id="rId6"/>
    <p:sldId id="289" r:id="rId7"/>
    <p:sldId id="282" r:id="rId8"/>
    <p:sldId id="281" r:id="rId9"/>
    <p:sldId id="283" r:id="rId10"/>
    <p:sldId id="280" r:id="rId11"/>
    <p:sldId id="284" r:id="rId12"/>
    <p:sldId id="279" r:id="rId13"/>
    <p:sldId id="285" r:id="rId14"/>
    <p:sldId id="278" r:id="rId15"/>
    <p:sldId id="277" r:id="rId16"/>
    <p:sldId id="276" r:id="rId17"/>
    <p:sldId id="288" r:id="rId18"/>
    <p:sldId id="271"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2" d="100"/>
          <a:sy n="82" d="100"/>
        </p:scale>
        <p:origin x="720" y="1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3/4/2024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456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491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3/4/2024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364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8175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3/4/2024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085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9589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1731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468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780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3/4/2024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766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5374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3/4/2024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0839949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verywellmind.com/overcoming-perfectionism-how-to-work-past-perfectionism-3144700#:~:text=How%20to%20Overcome%20Perfectionism%201%20Important%20Distinctions%20Between,Process%20...%208%20Learn%20to%20Handle%20Criticism%2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verywellmind.com/overcoming-perfectionism-how-to-work-past-perfectionism-3144700#:~:text=How%20to%20Overcome%20Perfectionism%201%20Important%20Distinctions%20Between,Process%20...%208%20Learn%20to%20Handle%20Criticism%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verywellmind.com/overcoming-perfectionism-how-to-work-past-perfectionism-3144700#:~:text=How%20to%20Overcome%20Perfectionism%201%20Important%20Distinctions%20Between,Process%20...%208%20Learn%20to%20Handle%20Criticism%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verywellmind.com/overcoming-perfectionism-how-to-work-past-perfectionism-3144700#:~:text=How%20to%20Overcome%20Perfectionism%201%20Important%20Distinctions%20Between,Process%20...%208%20Learn%20to%20Handle%20Criticism%2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verywellmind.com/overcoming-perfectionism-how-to-work-past-perfectionism-3144700#:~:text=How%20to%20Overcome%20Perfectionism%201%20Important%20Distinctions%20Between,Process%20...%208%20Learn%20to%20Handle%20Criticism%2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lifestance.com/" TargetMode="External"/><Relationship Id="rId3" Type="http://schemas.openxmlformats.org/officeDocument/2006/relationships/hyperlink" Target="https://nam02.safelinks.protection.outlook.com/?url=https%3A%2F%2Fnycwell.cityofnewyork.us%2Fen%2F&amp;data=05%7C02%7CAshley.Harwood%40sph.cuny.edu%7C65324192a1384af9baa408dc28486fb1%7C6f60f0b35f064e099715989dba8cc7d8%7C0%7C0%7C638429538819456364%7CUnknown%7CTWFpbGZsb3d8eyJWIjoiMC4wLjAwMDAiLCJQIjoiV2luMzIiLCJBTiI6Ik1haWwiLCJXVCI6Mn0%3D%7C0%7C%7C%7C&amp;sdata=gnBxnMP%2BoCVuhhmFZPBUmQ1b091dsT4G2Eh1HBhdRgU%3D&amp;reserved=0" TargetMode="External"/><Relationship Id="rId7" Type="http://schemas.openxmlformats.org/officeDocument/2006/relationships/hyperlink" Target="https://www.mindful.care/" TargetMode="External"/><Relationship Id="rId2" Type="http://schemas.openxmlformats.org/officeDocument/2006/relationships/hyperlink" Target="https://sph.cuny.edu/students/student-services/student-wellness/counseling-and-wellness-services/" TargetMode="External"/><Relationship Id="rId1" Type="http://schemas.openxmlformats.org/officeDocument/2006/relationships/slideLayout" Target="../slideLayouts/slideLayout2.xml"/><Relationship Id="rId6" Type="http://schemas.openxmlformats.org/officeDocument/2006/relationships/hyperlink" Target="https://openpathcollective.org/" TargetMode="External"/><Relationship Id="rId5" Type="http://schemas.openxmlformats.org/officeDocument/2006/relationships/hyperlink" Target="https://www.psychologytoday.com/" TargetMode="External"/><Relationship Id="rId4" Type="http://schemas.openxmlformats.org/officeDocument/2006/relationships/hyperlink" Target="https://nam02.safelinks.protection.outlook.com/?url=https%3A%2F%2F988lifeline.org%2Fchat%2F&amp;data=05%7C02%7CAshley.Harwood%40sph.cuny.edu%7C65324192a1384af9baa408dc28486fb1%7C6f60f0b35f064e099715989dba8cc7d8%7C0%7C0%7C638429538819446320%7CUnknown%7CTWFpbGZsb3d8eyJWIjoiMC4wLjAwMDAiLCJQIjoiV2luMzIiLCJBTiI6Ik1haWwiLCJXVCI6Mn0%3D%7C0%7C%7C%7C&amp;sdata=OmPPwu0QckVofwCkRJgOJNmDxF5n5pLoJiBkaOYAkEA%3D&amp;reserved=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verywellmind.com/overcoming-perfectionism-how-to-work-past-perfectionism-3144700#:~:text=How%20to%20Overcome%20Perfectionism%201%20Important%20Distinctions%20Between,Process%20...%208%20Learn%20to%20Handle%20Criticism%2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verywellmind.com/overcoming-perfectionism-how-to-work-past-perfectionism-3144700#:~:text=How%20to%20Overcome%20Perfectionism%201%20Important%20Distinctions%20Between,Process%20...%208%20Learn%20to%20Handle%20Criticism%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verywellmind.com/overcoming-perfectionism-how-to-work-past-perfectionism-3144700#:~:text=How%20to%20Overcome%20Perfectionism%201%20Important%20Distinctions%20Between,Process%20...%208%20Learn%20to%20Handle%20Criticism%2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verywellmind.com/overcoming-perfectionism-how-to-work-past-perfectionism-3144700#:~:text=How%20to%20Overcome%20Perfectionism%201%20Important%20Distinctions%20Between,Process%20...%208%20Learn%20to%20Handle%20Criticism%2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E49C8-6241-E33E-0807-A06D1D408616}"/>
              </a:ext>
            </a:extLst>
          </p:cNvPr>
          <p:cNvSpPr>
            <a:spLocks noGrp="1"/>
          </p:cNvSpPr>
          <p:nvPr>
            <p:ph type="ctrTitle"/>
          </p:nvPr>
        </p:nvSpPr>
        <p:spPr/>
        <p:txBody>
          <a:bodyPr/>
          <a:lstStyle/>
          <a:p>
            <a:r>
              <a:rPr lang="en-US" dirty="0"/>
              <a:t>Creating healthy academic habits</a:t>
            </a:r>
          </a:p>
        </p:txBody>
      </p:sp>
      <p:sp>
        <p:nvSpPr>
          <p:cNvPr id="3" name="Subtitle 2">
            <a:extLst>
              <a:ext uri="{FF2B5EF4-FFF2-40B4-BE49-F238E27FC236}">
                <a16:creationId xmlns:a16="http://schemas.microsoft.com/office/drawing/2014/main" id="{ECF29ED0-9F83-34DD-A65E-CC00D663EF73}"/>
              </a:ext>
            </a:extLst>
          </p:cNvPr>
          <p:cNvSpPr>
            <a:spLocks noGrp="1"/>
          </p:cNvSpPr>
          <p:nvPr>
            <p:ph type="subTitle" idx="1"/>
          </p:nvPr>
        </p:nvSpPr>
        <p:spPr/>
        <p:txBody>
          <a:bodyPr>
            <a:normAutofit fontScale="92500" lnSpcReduction="20000"/>
          </a:bodyPr>
          <a:lstStyle/>
          <a:p>
            <a:r>
              <a:rPr lang="en-US" dirty="0"/>
              <a:t>Webinar 6 – combating perfectionism </a:t>
            </a:r>
          </a:p>
          <a:p>
            <a:r>
              <a:rPr lang="en-US" dirty="0"/>
              <a:t>Facilitated by:  Ashley Harwood, </a:t>
            </a:r>
            <a:r>
              <a:rPr lang="en-US" dirty="0" err="1"/>
              <a:t>lmsw</a:t>
            </a:r>
            <a:r>
              <a:rPr lang="en-US" dirty="0"/>
              <a:t> (Counseling &amp; Wellness Services)</a:t>
            </a:r>
          </a:p>
        </p:txBody>
      </p:sp>
      <p:pic>
        <p:nvPicPr>
          <p:cNvPr id="5" name="Picture 4">
            <a:extLst>
              <a:ext uri="{FF2B5EF4-FFF2-40B4-BE49-F238E27FC236}">
                <a16:creationId xmlns:a16="http://schemas.microsoft.com/office/drawing/2014/main" id="{A0563811-940D-8010-91E4-AABF6AF220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869" y="703783"/>
            <a:ext cx="980886" cy="980886"/>
          </a:xfrm>
          <a:prstGeom prst="rect">
            <a:avLst/>
          </a:prstGeom>
        </p:spPr>
      </p:pic>
    </p:spTree>
    <p:extLst>
      <p:ext uri="{BB962C8B-B14F-4D97-AF65-F5344CB8AC3E}">
        <p14:creationId xmlns:p14="http://schemas.microsoft.com/office/powerpoint/2010/main" val="218108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9D939-E5E9-D9D0-D057-0BE9EDF41D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814266-2A4D-A6D7-E964-355DC2B2C294}"/>
              </a:ext>
            </a:extLst>
          </p:cNvPr>
          <p:cNvSpPr>
            <a:spLocks noGrp="1"/>
          </p:cNvSpPr>
          <p:nvPr>
            <p:ph type="title"/>
          </p:nvPr>
        </p:nvSpPr>
        <p:spPr/>
        <p:txBody>
          <a:bodyPr/>
          <a:lstStyle/>
          <a:p>
            <a:r>
              <a:rPr lang="en-US" dirty="0"/>
              <a:t>Habit 4: Focus on the positive </a:t>
            </a:r>
          </a:p>
        </p:txBody>
      </p:sp>
      <p:sp>
        <p:nvSpPr>
          <p:cNvPr id="3" name="Content Placeholder 2">
            <a:extLst>
              <a:ext uri="{FF2B5EF4-FFF2-40B4-BE49-F238E27FC236}">
                <a16:creationId xmlns:a16="http://schemas.microsoft.com/office/drawing/2014/main" id="{2C1FCF37-9809-8038-65AE-345B533BFD3E}"/>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rgbClr val="212121"/>
                </a:solidFill>
                <a:effectLst/>
              </a:rPr>
              <a:t>If you’re struggling with perfectionism, you probably have honed the skill of spotting mistakes in even the best works of others and of yourself. You may just naturally look for it, and notice it above all other things. </a:t>
            </a:r>
          </a:p>
          <a:p>
            <a:pPr>
              <a:buFont typeface="Wingdings" panose="05000000000000000000" pitchFamily="2" charset="2"/>
              <a:buChar char="§"/>
            </a:pPr>
            <a:r>
              <a:rPr lang="en-US" b="0" i="0" dirty="0">
                <a:solidFill>
                  <a:srgbClr val="212121"/>
                </a:solidFill>
                <a:effectLst/>
              </a:rPr>
              <a:t>While this habit may be difficult to just stop, you can soften your tendency to notice the bad by making a conscious effort to notice all that is good with your work and the achievements of others. </a:t>
            </a:r>
          </a:p>
          <a:p>
            <a:pPr>
              <a:buFont typeface="Wingdings" panose="05000000000000000000" pitchFamily="2" charset="2"/>
              <a:buChar char="§"/>
            </a:pPr>
            <a:r>
              <a:rPr lang="en-US" b="0" i="0" dirty="0">
                <a:solidFill>
                  <a:srgbClr val="212121"/>
                </a:solidFill>
                <a:effectLst/>
              </a:rPr>
              <a:t>If you notice something you don’t like about yourself or your work, for example, look for five other qualities that you </a:t>
            </a:r>
            <a:r>
              <a:rPr lang="en-US" b="0" i="1" dirty="0">
                <a:solidFill>
                  <a:srgbClr val="212121"/>
                </a:solidFill>
                <a:effectLst/>
              </a:rPr>
              <a:t>do</a:t>
            </a:r>
            <a:r>
              <a:rPr lang="en-US" b="0" i="0" dirty="0">
                <a:solidFill>
                  <a:srgbClr val="212121"/>
                </a:solidFill>
                <a:effectLst/>
              </a:rPr>
              <a:t> like. This will balance out your critical focus and become a positive new habit.</a:t>
            </a:r>
            <a:endParaRPr lang="en-US" b="0" i="0" dirty="0">
              <a:solidFill>
                <a:schemeClr val="tx1"/>
              </a:solidFill>
              <a:effectLst/>
            </a:endParaRPr>
          </a:p>
        </p:txBody>
      </p:sp>
      <p:sp>
        <p:nvSpPr>
          <p:cNvPr id="5" name="TextBox 4">
            <a:extLst>
              <a:ext uri="{FF2B5EF4-FFF2-40B4-BE49-F238E27FC236}">
                <a16:creationId xmlns:a16="http://schemas.microsoft.com/office/drawing/2014/main" id="{444F4693-6536-A7A4-2072-C0597AB20BCC}"/>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a:t>
            </a:r>
            <a:r>
              <a:rPr lang="en-US" sz="1200" dirty="0">
                <a:hlinkClick r:id="rId2"/>
              </a:rPr>
              <a:t>How to Overcome Perfectionism (verywellmind.com)</a:t>
            </a:r>
            <a:endParaRPr lang="en-US" sz="1200" i="1" dirty="0"/>
          </a:p>
        </p:txBody>
      </p:sp>
    </p:spTree>
    <p:extLst>
      <p:ext uri="{BB962C8B-B14F-4D97-AF65-F5344CB8AC3E}">
        <p14:creationId xmlns:p14="http://schemas.microsoft.com/office/powerpoint/2010/main" val="3103373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1CCCE-0FD1-6F71-7A96-F597E209A2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29C06E-4D5A-AD9C-1E02-0AC20F1F8639}"/>
              </a:ext>
            </a:extLst>
          </p:cNvPr>
          <p:cNvSpPr>
            <a:spLocks noGrp="1"/>
          </p:cNvSpPr>
          <p:nvPr>
            <p:ph type="title"/>
          </p:nvPr>
        </p:nvSpPr>
        <p:spPr/>
        <p:txBody>
          <a:bodyPr/>
          <a:lstStyle/>
          <a:p>
            <a:r>
              <a:rPr lang="en-US" dirty="0"/>
              <a:t>Habit 5: Shift your perspective</a:t>
            </a:r>
          </a:p>
        </p:txBody>
      </p:sp>
      <p:sp>
        <p:nvSpPr>
          <p:cNvPr id="3" name="Content Placeholder 2">
            <a:extLst>
              <a:ext uri="{FF2B5EF4-FFF2-40B4-BE49-F238E27FC236}">
                <a16:creationId xmlns:a16="http://schemas.microsoft.com/office/drawing/2014/main" id="{7A167566-13BD-07E9-6FD6-308ED4B3B639}"/>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rgbClr val="2C2D30"/>
                </a:solidFill>
                <a:effectLst/>
              </a:rPr>
              <a:t>It can be helpful to think about certain tasks as works in progress, rather than an end goal, which allows for more flexibility. </a:t>
            </a:r>
          </a:p>
          <a:p>
            <a:pPr>
              <a:buFont typeface="Wingdings" panose="05000000000000000000" pitchFamily="2" charset="2"/>
              <a:buChar char="§"/>
            </a:pPr>
            <a:r>
              <a:rPr lang="en-US" b="0" i="0" dirty="0">
                <a:solidFill>
                  <a:srgbClr val="2C2D30"/>
                </a:solidFill>
                <a:effectLst/>
              </a:rPr>
              <a:t>Practice “refining towards excellence” rather than “fixating on perfection” and, in doing so, seeing trial and error as fundamental components of constant improvement. </a:t>
            </a:r>
          </a:p>
          <a:p>
            <a:pPr>
              <a:buFont typeface="Wingdings" panose="05000000000000000000" pitchFamily="2" charset="2"/>
              <a:buChar char="§"/>
            </a:pPr>
            <a:r>
              <a:rPr lang="en-US" b="0" i="0" dirty="0">
                <a:solidFill>
                  <a:srgbClr val="2C2D30"/>
                </a:solidFill>
                <a:effectLst/>
              </a:rPr>
              <a:t>Note that “often time, it’s important and healthy to simply say that something you have done is ‘sufficient,’ ‘acceptable,’ ‘satisfactory,’ or 'a step in the right direction,’ and move on without ruminating over imperfections."</a:t>
            </a:r>
            <a:endParaRPr lang="en-US" b="0" i="0" dirty="0">
              <a:solidFill>
                <a:schemeClr val="tx1"/>
              </a:solidFill>
              <a:effectLst/>
            </a:endParaRPr>
          </a:p>
        </p:txBody>
      </p:sp>
      <p:sp>
        <p:nvSpPr>
          <p:cNvPr id="4" name="TextBox 3">
            <a:extLst>
              <a:ext uri="{FF2B5EF4-FFF2-40B4-BE49-F238E27FC236}">
                <a16:creationId xmlns:a16="http://schemas.microsoft.com/office/drawing/2014/main" id="{62DF6E51-E6A4-3871-3F85-24219426B1E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https://www.psychologytoday.com/us/blog/psy-curious/201702/grad-students-and-perfectionism</a:t>
            </a:r>
            <a:endParaRPr lang="en-US" sz="1200" i="1" dirty="0"/>
          </a:p>
        </p:txBody>
      </p:sp>
    </p:spTree>
    <p:extLst>
      <p:ext uri="{BB962C8B-B14F-4D97-AF65-F5344CB8AC3E}">
        <p14:creationId xmlns:p14="http://schemas.microsoft.com/office/powerpoint/2010/main" val="1713783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465FD-F99A-EDA7-2382-6F2AEF1F90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B3A36F-FF78-A469-5B5F-3CBC3BA93FE7}"/>
              </a:ext>
            </a:extLst>
          </p:cNvPr>
          <p:cNvSpPr>
            <a:spLocks noGrp="1"/>
          </p:cNvSpPr>
          <p:nvPr>
            <p:ph type="title"/>
          </p:nvPr>
        </p:nvSpPr>
        <p:spPr/>
        <p:txBody>
          <a:bodyPr/>
          <a:lstStyle/>
          <a:p>
            <a:r>
              <a:rPr lang="en-US" dirty="0"/>
              <a:t>Habit 6: Alter your self talk </a:t>
            </a:r>
          </a:p>
        </p:txBody>
      </p:sp>
      <p:sp>
        <p:nvSpPr>
          <p:cNvPr id="3" name="Content Placeholder 2">
            <a:extLst>
              <a:ext uri="{FF2B5EF4-FFF2-40B4-BE49-F238E27FC236}">
                <a16:creationId xmlns:a16="http://schemas.microsoft.com/office/drawing/2014/main" id="{D262D31D-5DF5-3B41-F01C-993AE2C13A94}"/>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chemeClr val="tx1"/>
                </a:solidFill>
                <a:effectLst/>
              </a:rPr>
              <a:t>Those who wrestle with perfectionism tend to have a critical voice in their head telling them their work isn’t good enough, they’re not trying hard enough, and </a:t>
            </a:r>
            <a:r>
              <a:rPr lang="en-US" b="0" i="1" dirty="0">
                <a:solidFill>
                  <a:schemeClr val="tx1"/>
                </a:solidFill>
                <a:effectLst/>
              </a:rPr>
              <a:t>they’re</a:t>
            </a:r>
            <a:r>
              <a:rPr lang="en-US" b="0" i="0" dirty="0">
                <a:solidFill>
                  <a:schemeClr val="tx1"/>
                </a:solidFill>
                <a:effectLst/>
              </a:rPr>
              <a:t> not good enough. </a:t>
            </a:r>
          </a:p>
          <a:p>
            <a:pPr>
              <a:buFont typeface="Wingdings" panose="05000000000000000000" pitchFamily="2" charset="2"/>
              <a:buChar char="§"/>
            </a:pPr>
            <a:r>
              <a:rPr lang="en-US" b="0" i="0" dirty="0">
                <a:solidFill>
                  <a:schemeClr val="tx1"/>
                </a:solidFill>
                <a:effectLst/>
              </a:rPr>
              <a:t>If you’re going to overcome perfectionism, you need to work on changing this little voice! </a:t>
            </a:r>
          </a:p>
          <a:p>
            <a:pPr>
              <a:buFont typeface="Wingdings" panose="05000000000000000000" pitchFamily="2" charset="2"/>
              <a:buChar char="§"/>
            </a:pPr>
            <a:r>
              <a:rPr lang="en-US" b="0" i="0" dirty="0">
                <a:solidFill>
                  <a:schemeClr val="tx1"/>
                </a:solidFill>
                <a:effectLst/>
              </a:rPr>
              <a:t>Negative self-talk can perpetuate unhealthy behaviors and wreak havoc on your self-esteem;﻿ by altering your self-talk, you can go a long way toward enjoying life more and gaining an increased appreciation for yourself and your work.</a:t>
            </a:r>
          </a:p>
        </p:txBody>
      </p:sp>
      <p:sp>
        <p:nvSpPr>
          <p:cNvPr id="5" name="TextBox 4">
            <a:extLst>
              <a:ext uri="{FF2B5EF4-FFF2-40B4-BE49-F238E27FC236}">
                <a16:creationId xmlns:a16="http://schemas.microsoft.com/office/drawing/2014/main" id="{80CF8322-15C5-9208-8509-2EEE75EEF2AE}"/>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a:t>
            </a:r>
            <a:r>
              <a:rPr lang="en-US" sz="1200" dirty="0">
                <a:hlinkClick r:id="rId2"/>
              </a:rPr>
              <a:t>How to Overcome Perfectionism (verywellmind.com)</a:t>
            </a:r>
            <a:endParaRPr lang="en-US" sz="1200" i="1" dirty="0"/>
          </a:p>
        </p:txBody>
      </p:sp>
    </p:spTree>
    <p:extLst>
      <p:ext uri="{BB962C8B-B14F-4D97-AF65-F5344CB8AC3E}">
        <p14:creationId xmlns:p14="http://schemas.microsoft.com/office/powerpoint/2010/main" val="1264245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45D242-3926-A86D-DB83-DA47DD0144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AE8344-BC0F-1D3C-8D8B-546FA2936056}"/>
              </a:ext>
            </a:extLst>
          </p:cNvPr>
          <p:cNvSpPr>
            <a:spLocks noGrp="1"/>
          </p:cNvSpPr>
          <p:nvPr>
            <p:ph type="title"/>
          </p:nvPr>
        </p:nvSpPr>
        <p:spPr/>
        <p:txBody>
          <a:bodyPr/>
          <a:lstStyle/>
          <a:p>
            <a:r>
              <a:rPr lang="en-US" dirty="0"/>
              <a:t>Habit 7: learn to Prioritize </a:t>
            </a:r>
          </a:p>
        </p:txBody>
      </p:sp>
      <p:sp>
        <p:nvSpPr>
          <p:cNvPr id="3" name="Content Placeholder 2">
            <a:extLst>
              <a:ext uri="{FF2B5EF4-FFF2-40B4-BE49-F238E27FC236}">
                <a16:creationId xmlns:a16="http://schemas.microsoft.com/office/drawing/2014/main" id="{7F908FC7-83AE-1529-77A3-74BFACE02F0A}"/>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rgbClr val="2C2D30"/>
                </a:solidFill>
                <a:effectLst/>
              </a:rPr>
              <a:t>Naturally, some tasks are more pertinent to excel at than others - especially those that are directly related to your overall goals or purpose in life. </a:t>
            </a:r>
          </a:p>
          <a:p>
            <a:pPr>
              <a:buFont typeface="Wingdings" panose="05000000000000000000" pitchFamily="2" charset="2"/>
              <a:buChar char="§"/>
            </a:pPr>
            <a:r>
              <a:rPr lang="en-US" b="0" i="0" dirty="0">
                <a:solidFill>
                  <a:srgbClr val="2C2D30"/>
                </a:solidFill>
                <a:effectLst/>
              </a:rPr>
              <a:t>It makes sense to over-prepare for your final dissertation defense, which likely represents years of research, work, and far too many late nights. </a:t>
            </a:r>
          </a:p>
          <a:p>
            <a:pPr>
              <a:buFont typeface="Wingdings" panose="05000000000000000000" pitchFamily="2" charset="2"/>
              <a:buChar char="§"/>
            </a:pPr>
            <a:r>
              <a:rPr lang="en-US" b="0" i="0" dirty="0">
                <a:solidFill>
                  <a:srgbClr val="2C2D30"/>
                </a:solidFill>
                <a:effectLst/>
              </a:rPr>
              <a:t>Give 100% on the tasks that are most important to you, and then reassure yourself that it’s OK to put in less effort on the rest. </a:t>
            </a:r>
          </a:p>
          <a:p>
            <a:pPr>
              <a:buFont typeface="Wingdings" panose="05000000000000000000" pitchFamily="2" charset="2"/>
              <a:buChar char="§"/>
            </a:pPr>
            <a:r>
              <a:rPr lang="en-US" b="0" i="0" dirty="0">
                <a:solidFill>
                  <a:srgbClr val="2C2D30"/>
                </a:solidFill>
                <a:effectLst/>
              </a:rPr>
              <a:t>Sometimes, the goal is just to complete the task – not to make it perfect.</a:t>
            </a:r>
            <a:endParaRPr lang="en-US" b="0" i="0" dirty="0">
              <a:solidFill>
                <a:schemeClr val="tx1"/>
              </a:solidFill>
              <a:effectLst/>
            </a:endParaRPr>
          </a:p>
        </p:txBody>
      </p:sp>
      <p:sp>
        <p:nvSpPr>
          <p:cNvPr id="4" name="TextBox 3">
            <a:extLst>
              <a:ext uri="{FF2B5EF4-FFF2-40B4-BE49-F238E27FC236}">
                <a16:creationId xmlns:a16="http://schemas.microsoft.com/office/drawing/2014/main" id="{5D3E3F78-65D8-2776-C36E-3F894DC18B6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https://www.psychologytoday.com/us/blog/psy-curious/201702/grad-students-and-perfectionism</a:t>
            </a:r>
            <a:endParaRPr lang="en-US" sz="1200" i="1" dirty="0"/>
          </a:p>
        </p:txBody>
      </p:sp>
    </p:spTree>
    <p:extLst>
      <p:ext uri="{BB962C8B-B14F-4D97-AF65-F5344CB8AC3E}">
        <p14:creationId xmlns:p14="http://schemas.microsoft.com/office/powerpoint/2010/main" val="487809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8D2BA3-1772-3E32-4947-5F3913CDB8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509ACE-C422-13DC-F105-5B96542E6AEF}"/>
              </a:ext>
            </a:extLst>
          </p:cNvPr>
          <p:cNvSpPr>
            <a:spLocks noGrp="1"/>
          </p:cNvSpPr>
          <p:nvPr>
            <p:ph type="title"/>
          </p:nvPr>
        </p:nvSpPr>
        <p:spPr/>
        <p:txBody>
          <a:bodyPr/>
          <a:lstStyle/>
          <a:p>
            <a:r>
              <a:rPr lang="en-US" dirty="0"/>
              <a:t>Habit 8: Take baby steps </a:t>
            </a:r>
          </a:p>
        </p:txBody>
      </p:sp>
      <p:sp>
        <p:nvSpPr>
          <p:cNvPr id="3" name="Content Placeholder 2">
            <a:extLst>
              <a:ext uri="{FF2B5EF4-FFF2-40B4-BE49-F238E27FC236}">
                <a16:creationId xmlns:a16="http://schemas.microsoft.com/office/drawing/2014/main" id="{2B4CA199-37EC-B1D1-0BD5-75C28CCD5589}"/>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rgbClr val="212121"/>
                </a:solidFill>
                <a:effectLst/>
              </a:rPr>
              <a:t>Perfectionists tend to set goals of unreasonable excellence with no learning curve. These goals tend to be unrealistic and cause problems by being so rigidly demanding and leaving little room for error. </a:t>
            </a:r>
          </a:p>
          <a:p>
            <a:pPr>
              <a:buFont typeface="Wingdings" panose="05000000000000000000" pitchFamily="2" charset="2"/>
              <a:buChar char="§"/>
            </a:pPr>
            <a:r>
              <a:rPr lang="en-US" b="0" i="0" dirty="0">
                <a:solidFill>
                  <a:srgbClr val="212121"/>
                </a:solidFill>
                <a:effectLst/>
              </a:rPr>
              <a:t>Instead, you can reduce a lot of stress by changing your goals. You don’t have to sacrifice the end result, but if you set bite-sized goals for yourself and reward yourself when you achieve them, you’ll tend to be more forgiving with mistakes. </a:t>
            </a:r>
          </a:p>
          <a:p>
            <a:pPr>
              <a:buFont typeface="Wingdings" panose="05000000000000000000" pitchFamily="2" charset="2"/>
              <a:buChar char="§"/>
            </a:pPr>
            <a:r>
              <a:rPr lang="en-US" b="0" i="0" dirty="0">
                <a:solidFill>
                  <a:srgbClr val="212121"/>
                </a:solidFill>
                <a:effectLst/>
              </a:rPr>
              <a:t>For example, you may normally tackle the task of getting into better shape by working out five times a week. Unfortunately, if you’re not used to working out regularly, you may get quite sore from such a quick change, and perhaps give up. But setting the goal to exercise once or twice the first week, and add an additional workout periodically until you’ve worked up to your goal, you will more likely reach your goal and enjoy many more ‘successes’ in the process.</a:t>
            </a:r>
            <a:endParaRPr lang="en-US" b="0" i="0" dirty="0">
              <a:solidFill>
                <a:schemeClr val="tx1"/>
              </a:solidFill>
              <a:effectLst/>
            </a:endParaRPr>
          </a:p>
        </p:txBody>
      </p:sp>
      <p:sp>
        <p:nvSpPr>
          <p:cNvPr id="5" name="TextBox 4">
            <a:extLst>
              <a:ext uri="{FF2B5EF4-FFF2-40B4-BE49-F238E27FC236}">
                <a16:creationId xmlns:a16="http://schemas.microsoft.com/office/drawing/2014/main" id="{E323266E-E433-3C7E-9EF4-FDAED5E77CFF}"/>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a:t>
            </a:r>
            <a:r>
              <a:rPr lang="en-US" sz="1200" dirty="0">
                <a:hlinkClick r:id="rId2"/>
              </a:rPr>
              <a:t>How to Overcome Perfectionism (verywellmind.com)</a:t>
            </a:r>
            <a:endParaRPr lang="en-US" sz="1200" i="1" dirty="0"/>
          </a:p>
        </p:txBody>
      </p:sp>
    </p:spTree>
    <p:extLst>
      <p:ext uri="{BB962C8B-B14F-4D97-AF65-F5344CB8AC3E}">
        <p14:creationId xmlns:p14="http://schemas.microsoft.com/office/powerpoint/2010/main" val="2352683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83390B-7DC5-63F4-EB47-6B6F7B4B7D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215B90-6155-10B3-8C6F-E28382933F2E}"/>
              </a:ext>
            </a:extLst>
          </p:cNvPr>
          <p:cNvSpPr>
            <a:spLocks noGrp="1"/>
          </p:cNvSpPr>
          <p:nvPr>
            <p:ph type="title"/>
          </p:nvPr>
        </p:nvSpPr>
        <p:spPr/>
        <p:txBody>
          <a:bodyPr/>
          <a:lstStyle/>
          <a:p>
            <a:r>
              <a:rPr lang="en-US" dirty="0"/>
              <a:t>Habit 9: Enjoy the process </a:t>
            </a:r>
          </a:p>
        </p:txBody>
      </p:sp>
      <p:sp>
        <p:nvSpPr>
          <p:cNvPr id="3" name="Content Placeholder 2">
            <a:extLst>
              <a:ext uri="{FF2B5EF4-FFF2-40B4-BE49-F238E27FC236}">
                <a16:creationId xmlns:a16="http://schemas.microsoft.com/office/drawing/2014/main" id="{777B413F-805D-7956-4390-5828AD3F7CB6}"/>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chemeClr val="tx1"/>
                </a:solidFill>
                <a:effectLst/>
              </a:rPr>
              <a:t>You may be used to focusing on results, and beating yourself up if your results are less than perfect. </a:t>
            </a:r>
          </a:p>
          <a:p>
            <a:pPr>
              <a:buFont typeface="Wingdings" panose="05000000000000000000" pitchFamily="2" charset="2"/>
              <a:buChar char="§"/>
            </a:pPr>
            <a:r>
              <a:rPr lang="en-US" b="0" i="0" dirty="0">
                <a:solidFill>
                  <a:schemeClr val="tx1"/>
                </a:solidFill>
                <a:effectLst/>
              </a:rPr>
              <a:t>The previous suggestion (setting baby steps) can help you create more of an enjoyable process out of your striving. </a:t>
            </a:r>
          </a:p>
          <a:p>
            <a:pPr>
              <a:buFont typeface="Wingdings" panose="05000000000000000000" pitchFamily="2" charset="2"/>
              <a:buChar char="§"/>
            </a:pPr>
            <a:r>
              <a:rPr lang="en-US" b="0" i="0" dirty="0">
                <a:solidFill>
                  <a:schemeClr val="tx1"/>
                </a:solidFill>
                <a:effectLst/>
              </a:rPr>
              <a:t>You can also enjoy the process of reaching a goal by getting involved with a group that is also trying to achieve the same goal you’re after or journaling about how you </a:t>
            </a:r>
            <a:r>
              <a:rPr lang="en-US" b="0" i="1" dirty="0">
                <a:solidFill>
                  <a:schemeClr val="tx1"/>
                </a:solidFill>
                <a:effectLst/>
              </a:rPr>
              <a:t>feel</a:t>
            </a:r>
            <a:r>
              <a:rPr lang="en-US" b="0" i="0" dirty="0">
                <a:solidFill>
                  <a:schemeClr val="tx1"/>
                </a:solidFill>
                <a:effectLst/>
              </a:rPr>
              <a:t> and what you </a:t>
            </a:r>
            <a:r>
              <a:rPr lang="en-US" b="0" i="1" dirty="0">
                <a:solidFill>
                  <a:schemeClr val="tx1"/>
                </a:solidFill>
                <a:effectLst/>
              </a:rPr>
              <a:t>learn</a:t>
            </a:r>
            <a:r>
              <a:rPr lang="en-US" b="0" i="0" dirty="0">
                <a:solidFill>
                  <a:schemeClr val="tx1"/>
                </a:solidFill>
                <a:effectLst/>
              </a:rPr>
              <a:t> as you reach toward your goal. If you find you don’t achieve perfection, you can then reflect back and see all that you’ve gained in just working toward a worthy goal, assessing and appreciating the gains you </a:t>
            </a:r>
            <a:r>
              <a:rPr lang="en-US" b="0" i="1" dirty="0">
                <a:solidFill>
                  <a:schemeClr val="tx1"/>
                </a:solidFill>
                <a:effectLst/>
              </a:rPr>
              <a:t>did</a:t>
            </a:r>
            <a:r>
              <a:rPr lang="en-US" b="0" i="0" dirty="0">
                <a:solidFill>
                  <a:schemeClr val="tx1"/>
                </a:solidFill>
                <a:effectLst/>
              </a:rPr>
              <a:t> make in the process.</a:t>
            </a:r>
          </a:p>
          <a:p>
            <a:pPr>
              <a:buFont typeface="Wingdings" panose="05000000000000000000" pitchFamily="2" charset="2"/>
              <a:buChar char="§"/>
            </a:pPr>
            <a:r>
              <a:rPr lang="en-US" b="0" i="0" dirty="0">
                <a:solidFill>
                  <a:schemeClr val="tx1"/>
                </a:solidFill>
                <a:effectLst/>
              </a:rPr>
              <a:t>One important way to recover from perfectionism is to begin focusing more on the </a:t>
            </a:r>
            <a:r>
              <a:rPr lang="en-US" b="0" i="1" dirty="0">
                <a:solidFill>
                  <a:schemeClr val="tx1"/>
                </a:solidFill>
                <a:effectLst/>
              </a:rPr>
              <a:t>process</a:t>
            </a:r>
            <a:r>
              <a:rPr lang="en-US" b="0" i="0" dirty="0">
                <a:solidFill>
                  <a:schemeClr val="tx1"/>
                </a:solidFill>
                <a:effectLst/>
              </a:rPr>
              <a:t> of reaching toward a goal, rather than just focusing on the goal itself.</a:t>
            </a:r>
          </a:p>
        </p:txBody>
      </p:sp>
      <p:sp>
        <p:nvSpPr>
          <p:cNvPr id="5" name="TextBox 4">
            <a:extLst>
              <a:ext uri="{FF2B5EF4-FFF2-40B4-BE49-F238E27FC236}">
                <a16:creationId xmlns:a16="http://schemas.microsoft.com/office/drawing/2014/main" id="{3346E867-AAC0-C5E1-8954-8BC86E867A76}"/>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a:t>
            </a:r>
            <a:r>
              <a:rPr lang="en-US" sz="1200" dirty="0">
                <a:hlinkClick r:id="rId2"/>
              </a:rPr>
              <a:t>How to Overcome Perfectionism (verywellmind.com)</a:t>
            </a:r>
            <a:endParaRPr lang="en-US" sz="1200" i="1" dirty="0"/>
          </a:p>
        </p:txBody>
      </p:sp>
    </p:spTree>
    <p:extLst>
      <p:ext uri="{BB962C8B-B14F-4D97-AF65-F5344CB8AC3E}">
        <p14:creationId xmlns:p14="http://schemas.microsoft.com/office/powerpoint/2010/main" val="2634211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AD62EF-24F9-3F59-9FD7-58D93EB96A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79ABC3-37FC-CDE4-2789-05FEF4160E02}"/>
              </a:ext>
            </a:extLst>
          </p:cNvPr>
          <p:cNvSpPr>
            <a:spLocks noGrp="1"/>
          </p:cNvSpPr>
          <p:nvPr>
            <p:ph type="title"/>
          </p:nvPr>
        </p:nvSpPr>
        <p:spPr/>
        <p:txBody>
          <a:bodyPr/>
          <a:lstStyle/>
          <a:p>
            <a:r>
              <a:rPr lang="en-US" dirty="0"/>
              <a:t>Habit 10: Learn to handle criticism </a:t>
            </a:r>
          </a:p>
        </p:txBody>
      </p:sp>
      <p:sp>
        <p:nvSpPr>
          <p:cNvPr id="3" name="Content Placeholder 2">
            <a:extLst>
              <a:ext uri="{FF2B5EF4-FFF2-40B4-BE49-F238E27FC236}">
                <a16:creationId xmlns:a16="http://schemas.microsoft.com/office/drawing/2014/main" id="{549867DF-9313-DE88-A5AF-AA570CA91EC0}"/>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rgbClr val="212121"/>
                </a:solidFill>
                <a:effectLst/>
              </a:rPr>
              <a:t>If you tend to look at criticism as an attack, reacting defensively, an attitude change can help. </a:t>
            </a:r>
          </a:p>
          <a:p>
            <a:pPr>
              <a:buFont typeface="Wingdings" panose="05000000000000000000" pitchFamily="2" charset="2"/>
              <a:buChar char="§"/>
            </a:pPr>
            <a:r>
              <a:rPr lang="en-US" b="0" i="0" dirty="0">
                <a:solidFill>
                  <a:srgbClr val="212121"/>
                </a:solidFill>
                <a:effectLst/>
              </a:rPr>
              <a:t>Constructive criticism can give you important clues on how to improve your performance, making your less-than-perfect performances into useful stepping stones that lead to excellence. </a:t>
            </a:r>
          </a:p>
          <a:p>
            <a:pPr>
              <a:buFont typeface="Wingdings" panose="05000000000000000000" pitchFamily="2" charset="2"/>
              <a:buChar char="§"/>
            </a:pPr>
            <a:r>
              <a:rPr lang="en-US" b="0" i="0" dirty="0">
                <a:solidFill>
                  <a:srgbClr val="212121"/>
                </a:solidFill>
                <a:effectLst/>
              </a:rPr>
              <a:t>If the criticism you’re receiving is pointed or harsh, it’s okay to remind others (and yourself) that mistakes are a great way to learn. </a:t>
            </a:r>
            <a:endParaRPr lang="en-US" b="0" i="0" dirty="0">
              <a:solidFill>
                <a:schemeClr val="tx1"/>
              </a:solidFill>
              <a:effectLst/>
            </a:endParaRPr>
          </a:p>
        </p:txBody>
      </p:sp>
      <p:sp>
        <p:nvSpPr>
          <p:cNvPr id="5" name="TextBox 4">
            <a:extLst>
              <a:ext uri="{FF2B5EF4-FFF2-40B4-BE49-F238E27FC236}">
                <a16:creationId xmlns:a16="http://schemas.microsoft.com/office/drawing/2014/main" id="{D7A44A43-AF3F-76C4-97A9-AF13EF5520D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a:t>
            </a:r>
            <a:r>
              <a:rPr lang="en-US" sz="1200" dirty="0">
                <a:hlinkClick r:id="rId2"/>
              </a:rPr>
              <a:t>How to Overcome Perfectionism (verywellmind.com)</a:t>
            </a:r>
            <a:endParaRPr lang="en-US" sz="1200" i="1" dirty="0"/>
          </a:p>
        </p:txBody>
      </p:sp>
    </p:spTree>
    <p:extLst>
      <p:ext uri="{BB962C8B-B14F-4D97-AF65-F5344CB8AC3E}">
        <p14:creationId xmlns:p14="http://schemas.microsoft.com/office/powerpoint/2010/main" val="1569308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57CE8C-71B7-FC17-2C67-0586CC9143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7BD604-C587-A553-12C2-696CBFBB37AE}"/>
              </a:ext>
            </a:extLst>
          </p:cNvPr>
          <p:cNvSpPr>
            <a:spLocks noGrp="1"/>
          </p:cNvSpPr>
          <p:nvPr>
            <p:ph type="title"/>
          </p:nvPr>
        </p:nvSpPr>
        <p:spPr/>
        <p:txBody>
          <a:bodyPr/>
          <a:lstStyle/>
          <a:p>
            <a:r>
              <a:rPr lang="en-US" dirty="0"/>
              <a:t>Habit 11: Redefine failure </a:t>
            </a:r>
          </a:p>
        </p:txBody>
      </p:sp>
      <p:sp>
        <p:nvSpPr>
          <p:cNvPr id="3" name="Content Placeholder 2">
            <a:extLst>
              <a:ext uri="{FF2B5EF4-FFF2-40B4-BE49-F238E27FC236}">
                <a16:creationId xmlns:a16="http://schemas.microsoft.com/office/drawing/2014/main" id="{0B47345E-3CFD-14C1-F52D-A2BA0CB2E772}"/>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rgbClr val="2C2D30"/>
                </a:solidFill>
                <a:effectLst/>
              </a:rPr>
              <a:t>To avoid the pain of failure, perfectionists may avoid tasks that are too challenging. They may play it safe and work only on projects that are highly likely to be successfully completed. Paradoxically, this strategy stifles personal growth and prevents perfectionists from reaching their fullest potential. By playing it safe, they hold themselves back and fail to push themselves out of their comfort zone.</a:t>
            </a:r>
          </a:p>
          <a:p>
            <a:pPr algn="l">
              <a:buFont typeface="Wingdings" panose="05000000000000000000" pitchFamily="2" charset="2"/>
              <a:buChar char="§"/>
            </a:pPr>
            <a:r>
              <a:rPr lang="en-US" b="0" i="0" dirty="0">
                <a:solidFill>
                  <a:srgbClr val="2C2D30"/>
                </a:solidFill>
                <a:effectLst/>
              </a:rPr>
              <a:t>Remember that failure is a universal human experience. It makes exceptions for no one. Even successful people fail. </a:t>
            </a:r>
          </a:p>
          <a:p>
            <a:pPr algn="l">
              <a:buFont typeface="Wingdings" panose="05000000000000000000" pitchFamily="2" charset="2"/>
              <a:buChar char="§"/>
            </a:pPr>
            <a:r>
              <a:rPr lang="en-US" b="0" i="0" dirty="0">
                <a:solidFill>
                  <a:srgbClr val="2C2D30"/>
                </a:solidFill>
                <a:effectLst/>
              </a:rPr>
              <a:t>Thomas Edison, the driving force behind innovations such as the light bulb and motion picture cameras, once said, "I have not failed. I've just found 10,000 ways that won't work."</a:t>
            </a:r>
          </a:p>
          <a:p>
            <a:pPr algn="l">
              <a:buFont typeface="Wingdings" panose="05000000000000000000" pitchFamily="2" charset="2"/>
              <a:buChar char="§"/>
            </a:pPr>
            <a:r>
              <a:rPr lang="en-US" b="0" i="0" dirty="0">
                <a:solidFill>
                  <a:srgbClr val="2C2D30"/>
                </a:solidFill>
                <a:effectLst/>
              </a:rPr>
              <a:t>The question is not whether you will experience setbacks, but how you respond to them. When you experience setbacks, talk to yourself with kindness and understanding through self-compassion.  After all, failure is an opportunity for learning and growth.</a:t>
            </a:r>
          </a:p>
        </p:txBody>
      </p:sp>
      <p:sp>
        <p:nvSpPr>
          <p:cNvPr id="4" name="TextBox 3">
            <a:extLst>
              <a:ext uri="{FF2B5EF4-FFF2-40B4-BE49-F238E27FC236}">
                <a16:creationId xmlns:a16="http://schemas.microsoft.com/office/drawing/2014/main" id="{E0BFA752-D536-D757-0E84-68DC29CB97B2}"/>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https://www.psychologytoday.com/us/blog/anxiety-in-high-achievers/202109/three-practical-tips-overcome-perfectionism</a:t>
            </a:r>
            <a:endParaRPr lang="en-US" sz="1200" i="1" dirty="0"/>
          </a:p>
        </p:txBody>
      </p:sp>
    </p:spTree>
    <p:extLst>
      <p:ext uri="{BB962C8B-B14F-4D97-AF65-F5344CB8AC3E}">
        <p14:creationId xmlns:p14="http://schemas.microsoft.com/office/powerpoint/2010/main" val="369823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29CB-C402-968B-207A-78726A044D04}"/>
              </a:ext>
            </a:extLst>
          </p:cNvPr>
          <p:cNvSpPr>
            <a:spLocks noGrp="1"/>
          </p:cNvSpPr>
          <p:nvPr>
            <p:ph type="title"/>
          </p:nvPr>
        </p:nvSpPr>
        <p:spPr/>
        <p:txBody>
          <a:bodyPr/>
          <a:lstStyle/>
          <a:p>
            <a:r>
              <a:rPr lang="en-US" dirty="0"/>
              <a:t>Reminder to: utilize CUNY SPH Counseling &amp; wellness services or mental health resources in your community</a:t>
            </a:r>
          </a:p>
        </p:txBody>
      </p:sp>
      <p:sp>
        <p:nvSpPr>
          <p:cNvPr id="3" name="Content Placeholder 2">
            <a:extLst>
              <a:ext uri="{FF2B5EF4-FFF2-40B4-BE49-F238E27FC236}">
                <a16:creationId xmlns:a16="http://schemas.microsoft.com/office/drawing/2014/main" id="{12F84801-78E0-CA04-A695-BB9720F89FC7}"/>
              </a:ext>
            </a:extLst>
          </p:cNvPr>
          <p:cNvSpPr>
            <a:spLocks noGrp="1"/>
          </p:cNvSpPr>
          <p:nvPr>
            <p:ph idx="1"/>
          </p:nvPr>
        </p:nvSpPr>
        <p:spPr>
          <a:xfrm>
            <a:off x="581192" y="1931438"/>
            <a:ext cx="11029615" cy="4851918"/>
          </a:xfrm>
        </p:spPr>
        <p:txBody>
          <a:bodyPr>
            <a:normAutofit fontScale="92500" lnSpcReduction="10000"/>
          </a:bodyPr>
          <a:lstStyle/>
          <a:p>
            <a:pPr>
              <a:buFont typeface="Wingdings" panose="05000000000000000000" pitchFamily="2" charset="2"/>
              <a:buChar char="§"/>
            </a:pPr>
            <a:r>
              <a:rPr lang="en-US" sz="1500" b="1" dirty="0"/>
              <a:t>SPH Counseling &amp; Wellness: </a:t>
            </a:r>
          </a:p>
          <a:p>
            <a:pPr>
              <a:buFont typeface="Wingdings" panose="05000000000000000000" pitchFamily="2" charset="2"/>
              <a:buChar char="§"/>
            </a:pPr>
            <a:r>
              <a:rPr lang="en-US" sz="1500" dirty="0"/>
              <a:t>Free counseling support for students living in NY state. We can offer referrals for students out of state. </a:t>
            </a:r>
          </a:p>
          <a:p>
            <a:pPr>
              <a:buFont typeface="Wingdings" panose="05000000000000000000" pitchFamily="2" charset="2"/>
              <a:buChar char="§"/>
            </a:pPr>
            <a:r>
              <a:rPr lang="en-US" sz="1500" dirty="0">
                <a:hlinkClick r:id="rId2"/>
              </a:rPr>
              <a:t>https://sph.cuny.edu/students/student-services/student-wellness/counseling-and-wellness-services/</a:t>
            </a:r>
            <a:endParaRPr lang="en-US" sz="1500" dirty="0"/>
          </a:p>
          <a:p>
            <a:pPr>
              <a:buFont typeface="Wingdings" panose="05000000000000000000" pitchFamily="2" charset="2"/>
              <a:buChar char="§"/>
            </a:pPr>
            <a:endParaRPr lang="en-US" sz="1500" dirty="0"/>
          </a:p>
          <a:p>
            <a:pPr>
              <a:buFont typeface="Wingdings" panose="05000000000000000000" pitchFamily="2" charset="2"/>
              <a:buChar char="§"/>
            </a:pPr>
            <a:r>
              <a:rPr lang="en-US" sz="1500" b="1" dirty="0"/>
              <a:t>Mental Health Resources: </a:t>
            </a:r>
          </a:p>
          <a:p>
            <a:pPr>
              <a:buFont typeface="Wingdings" panose="05000000000000000000" pitchFamily="2" charset="2"/>
              <a:buChar char="§"/>
            </a:pPr>
            <a:r>
              <a:rPr lang="en-US" sz="1500" dirty="0"/>
              <a:t>For free 24/7 support or referrals there is CUNY Crisis, NYC WELL or the national 988 mental health hotline (info below)</a:t>
            </a:r>
          </a:p>
          <a:p>
            <a:pPr lvl="2">
              <a:buFont typeface="Wingdings" panose="05000000000000000000" pitchFamily="2" charset="2"/>
              <a:buChar char="§"/>
            </a:pPr>
            <a:r>
              <a:rPr lang="en-US" sz="1500" b="1" i="0" dirty="0">
                <a:effectLst/>
              </a:rPr>
              <a:t>Crisis Text Line: </a:t>
            </a:r>
            <a:r>
              <a:rPr lang="en-US" sz="1500" b="0" i="0" dirty="0">
                <a:effectLst/>
              </a:rPr>
              <a:t>Text </a:t>
            </a:r>
            <a:r>
              <a:rPr lang="en-US" sz="1500" b="1" i="0" dirty="0">
                <a:effectLst/>
              </a:rPr>
              <a:t>CUNY</a:t>
            </a:r>
            <a:r>
              <a:rPr lang="en-US" sz="1500" b="0" i="0" dirty="0">
                <a:effectLst/>
              </a:rPr>
              <a:t> to 741741 for crisis counseling </a:t>
            </a:r>
          </a:p>
          <a:p>
            <a:pPr lvl="2">
              <a:buFont typeface="Wingdings" panose="05000000000000000000" pitchFamily="2" charset="2"/>
              <a:buChar char="§"/>
            </a:pPr>
            <a:r>
              <a:rPr lang="en-US" sz="1500" b="0" i="0" dirty="0">
                <a:effectLst/>
              </a:rPr>
              <a:t>NYC WELL: Text WELL to 65173; Chat: </a:t>
            </a:r>
            <a:r>
              <a:rPr lang="en-US" sz="1500" b="0" i="0" dirty="0">
                <a:effectLst/>
                <a:hlinkClick r:id="rId3" tooltip="Original URL: https://nycwell.cityofnewyork.us/en/. Click or tap if you trust this link.">
                  <a:extLst>
                    <a:ext uri="{A12FA001-AC4F-418D-AE19-62706E023703}">
                      <ahyp:hlinkClr xmlns:ahyp="http://schemas.microsoft.com/office/drawing/2018/hyperlinkcolor" val="tx"/>
                    </a:ext>
                  </a:extLst>
                </a:hlinkClick>
              </a:rPr>
              <a:t>https://nycwell.cityofnewyork.us/en/</a:t>
            </a:r>
            <a:r>
              <a:rPr lang="en-US" sz="1500" dirty="0"/>
              <a:t>; </a:t>
            </a:r>
            <a:r>
              <a:rPr lang="en-US" sz="1500" b="0" i="0" dirty="0">
                <a:effectLst/>
              </a:rPr>
              <a:t>Call 1-888-NYC-WELL (1-888-692-9355) </a:t>
            </a:r>
          </a:p>
          <a:p>
            <a:pPr lvl="2">
              <a:buFont typeface="Wingdings" panose="05000000000000000000" pitchFamily="2" charset="2"/>
              <a:buChar char="§"/>
            </a:pPr>
            <a:r>
              <a:rPr lang="en-US" sz="1500" b="0" i="0" dirty="0">
                <a:effectLst/>
              </a:rPr>
              <a:t>988: Text to 988; Chat: </a:t>
            </a:r>
            <a:r>
              <a:rPr lang="en-US" sz="1500" b="0" i="0" dirty="0">
                <a:effectLst/>
                <a:hlinkClick r:id="rId4" tooltip="Original URL: https://988lifeline.org/chat/. Click or tap if you trust this link.">
                  <a:extLst>
                    <a:ext uri="{A12FA001-AC4F-418D-AE19-62706E023703}">
                      <ahyp:hlinkClr xmlns:ahyp="http://schemas.microsoft.com/office/drawing/2018/hyperlinkcolor" val="tx"/>
                    </a:ext>
                  </a:extLst>
                </a:hlinkClick>
              </a:rPr>
              <a:t>https://988lifeline.org/chat/</a:t>
            </a:r>
            <a:r>
              <a:rPr lang="en-US" sz="1500" dirty="0"/>
              <a:t>; </a:t>
            </a:r>
            <a:r>
              <a:rPr lang="en-US" sz="1500" b="0" i="0" dirty="0">
                <a:effectLst/>
              </a:rPr>
              <a:t>Call 988 </a:t>
            </a:r>
          </a:p>
          <a:p>
            <a:pPr>
              <a:buFont typeface="Wingdings" panose="05000000000000000000" pitchFamily="2" charset="2"/>
              <a:buChar char="§"/>
            </a:pPr>
            <a:endParaRPr lang="en-US" sz="1500" dirty="0"/>
          </a:p>
          <a:p>
            <a:pPr>
              <a:buFont typeface="Wingdings" panose="05000000000000000000" pitchFamily="2" charset="2"/>
              <a:buChar char="§"/>
            </a:pPr>
            <a:r>
              <a:rPr lang="en-US" sz="1500" dirty="0"/>
              <a:t>For outside providers:</a:t>
            </a:r>
          </a:p>
          <a:p>
            <a:pPr lvl="2">
              <a:buFont typeface="Wingdings" panose="05000000000000000000" pitchFamily="2" charset="2"/>
              <a:buChar char="§"/>
            </a:pPr>
            <a:r>
              <a:rPr lang="en-US" sz="1500" dirty="0"/>
              <a:t>Search providers through your health insurance website </a:t>
            </a:r>
          </a:p>
          <a:p>
            <a:pPr lvl="2">
              <a:buFont typeface="Wingdings" panose="05000000000000000000" pitchFamily="2" charset="2"/>
              <a:buChar char="§"/>
            </a:pPr>
            <a:r>
              <a:rPr lang="en-US" sz="1500" dirty="0"/>
              <a:t>Psychology Today: </a:t>
            </a:r>
            <a:r>
              <a:rPr lang="en-US" sz="1500" dirty="0">
                <a:hlinkClick r:id="rId5"/>
              </a:rPr>
              <a:t>https://www.psychologytoday.com/</a:t>
            </a:r>
            <a:endParaRPr lang="en-US" sz="1500" dirty="0"/>
          </a:p>
          <a:p>
            <a:pPr lvl="2">
              <a:buFont typeface="Wingdings" panose="05000000000000000000" pitchFamily="2" charset="2"/>
              <a:buChar char="§"/>
            </a:pPr>
            <a:r>
              <a:rPr lang="en-US" sz="1500" dirty="0"/>
              <a:t>Open Path Collective: </a:t>
            </a:r>
            <a:r>
              <a:rPr lang="en-US" sz="1500" dirty="0">
                <a:hlinkClick r:id="rId6"/>
              </a:rPr>
              <a:t>https://openpathcollective.org/</a:t>
            </a:r>
            <a:r>
              <a:rPr lang="en-US" sz="1500" dirty="0"/>
              <a:t> </a:t>
            </a:r>
          </a:p>
          <a:p>
            <a:pPr lvl="2">
              <a:buFont typeface="Wingdings" panose="05000000000000000000" pitchFamily="2" charset="2"/>
              <a:buChar char="§"/>
            </a:pPr>
            <a:r>
              <a:rPr lang="en-US" sz="1500" dirty="0"/>
              <a:t>Telehealth clinics: Mindful Care </a:t>
            </a:r>
            <a:r>
              <a:rPr lang="en-US" sz="1500" dirty="0">
                <a:hlinkClick r:id="rId7"/>
              </a:rPr>
              <a:t>https://www.mindful.care</a:t>
            </a:r>
            <a:r>
              <a:rPr lang="en-US" sz="1500" dirty="0"/>
              <a:t> and </a:t>
            </a:r>
            <a:r>
              <a:rPr lang="en-US" sz="1500" dirty="0" err="1"/>
              <a:t>Lifestance</a:t>
            </a:r>
            <a:r>
              <a:rPr lang="en-US" sz="1500" dirty="0"/>
              <a:t> Health </a:t>
            </a:r>
            <a:r>
              <a:rPr lang="en-US" sz="1500" dirty="0">
                <a:hlinkClick r:id="rId8"/>
              </a:rPr>
              <a:t>https://lifestance.com/</a:t>
            </a:r>
            <a:r>
              <a:rPr lang="en-US" sz="1500" dirty="0"/>
              <a:t> </a:t>
            </a:r>
            <a:endParaRPr lang="en-US" dirty="0"/>
          </a:p>
          <a:p>
            <a:pPr marL="0" indent="0">
              <a:buNone/>
            </a:pPr>
            <a:endParaRPr lang="en-US" dirty="0"/>
          </a:p>
        </p:txBody>
      </p:sp>
    </p:spTree>
    <p:extLst>
      <p:ext uri="{BB962C8B-B14F-4D97-AF65-F5344CB8AC3E}">
        <p14:creationId xmlns:p14="http://schemas.microsoft.com/office/powerpoint/2010/main" val="3594564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F268-1541-4AF9-20A3-96FCEC0C78F1}"/>
              </a:ext>
            </a:extLst>
          </p:cNvPr>
          <p:cNvSpPr>
            <a:spLocks noGrp="1"/>
          </p:cNvSpPr>
          <p:nvPr>
            <p:ph type="title"/>
          </p:nvPr>
        </p:nvSpPr>
        <p:spPr/>
        <p:txBody>
          <a:bodyPr/>
          <a:lstStyle/>
          <a:p>
            <a:r>
              <a:rPr lang="en-US" dirty="0"/>
              <a:t>Reminder to: Practice positive affirmations </a:t>
            </a:r>
            <a:r>
              <a:rPr lang="en-US" dirty="0">
                <a:sym typeface="Wingdings" panose="05000000000000000000" pitchFamily="2" charset="2"/>
              </a:rPr>
              <a:t></a:t>
            </a:r>
            <a:endParaRPr lang="en-US" dirty="0"/>
          </a:p>
        </p:txBody>
      </p:sp>
      <p:sp>
        <p:nvSpPr>
          <p:cNvPr id="3" name="Content Placeholder 2">
            <a:extLst>
              <a:ext uri="{FF2B5EF4-FFF2-40B4-BE49-F238E27FC236}">
                <a16:creationId xmlns:a16="http://schemas.microsoft.com/office/drawing/2014/main" id="{BBE5888D-A834-679A-660A-5E729783F899}"/>
              </a:ext>
            </a:extLst>
          </p:cNvPr>
          <p:cNvSpPr>
            <a:spLocks noGrp="1"/>
          </p:cNvSpPr>
          <p:nvPr>
            <p:ph idx="1"/>
          </p:nvPr>
        </p:nvSpPr>
        <p:spPr/>
        <p:txBody>
          <a:bodyPr>
            <a:normAutofit/>
          </a:bodyPr>
          <a:lstStyle/>
          <a:p>
            <a:pPr algn="l" fontAlgn="base">
              <a:buFont typeface="Wingdings" panose="05000000000000000000" pitchFamily="2" charset="2"/>
              <a:buChar char="§"/>
            </a:pPr>
            <a:r>
              <a:rPr lang="en-US" b="0" i="1" dirty="0">
                <a:solidFill>
                  <a:schemeClr val="tx1"/>
                </a:solidFill>
                <a:effectLst/>
              </a:rPr>
              <a:t>“I set goals for myself and I can reach them”</a:t>
            </a:r>
          </a:p>
          <a:p>
            <a:pPr algn="l" fontAlgn="base">
              <a:buFont typeface="Wingdings" panose="05000000000000000000" pitchFamily="2" charset="2"/>
              <a:buChar char="§"/>
            </a:pPr>
            <a:r>
              <a:rPr lang="en-US" b="0" i="1" dirty="0">
                <a:solidFill>
                  <a:schemeClr val="tx1"/>
                </a:solidFill>
                <a:effectLst/>
              </a:rPr>
              <a:t>“I will show kindness to others”</a:t>
            </a:r>
          </a:p>
          <a:p>
            <a:pPr algn="l" fontAlgn="base">
              <a:buFont typeface="Wingdings" panose="05000000000000000000" pitchFamily="2" charset="2"/>
              <a:buChar char="§"/>
            </a:pPr>
            <a:r>
              <a:rPr lang="en-US" b="0" i="1" dirty="0">
                <a:solidFill>
                  <a:schemeClr val="tx1"/>
                </a:solidFill>
                <a:effectLst/>
              </a:rPr>
              <a:t>“I am special and unique”</a:t>
            </a:r>
          </a:p>
          <a:p>
            <a:pPr algn="l" fontAlgn="base">
              <a:buFont typeface="Wingdings" panose="05000000000000000000" pitchFamily="2" charset="2"/>
              <a:buChar char="§"/>
            </a:pPr>
            <a:r>
              <a:rPr lang="en-US" b="0" i="1" dirty="0">
                <a:solidFill>
                  <a:schemeClr val="tx1"/>
                </a:solidFill>
                <a:effectLst/>
              </a:rPr>
              <a:t>“I can do anything I set my mind to”</a:t>
            </a:r>
          </a:p>
          <a:p>
            <a:pPr algn="l" fontAlgn="base">
              <a:buFont typeface="Wingdings" panose="05000000000000000000" pitchFamily="2" charset="2"/>
              <a:buChar char="§"/>
            </a:pPr>
            <a:r>
              <a:rPr lang="en-US" b="0" i="1" dirty="0">
                <a:solidFill>
                  <a:schemeClr val="tx1"/>
                </a:solidFill>
                <a:effectLst/>
              </a:rPr>
              <a:t>“I am strong and capable”</a:t>
            </a:r>
          </a:p>
          <a:p>
            <a:pPr algn="l" fontAlgn="base">
              <a:buFont typeface="Wingdings" panose="05000000000000000000" pitchFamily="2" charset="2"/>
              <a:buChar char="§"/>
            </a:pPr>
            <a:r>
              <a:rPr lang="en-US" b="0" i="1" dirty="0">
                <a:solidFill>
                  <a:schemeClr val="tx1"/>
                </a:solidFill>
                <a:effectLst/>
              </a:rPr>
              <a:t>“I can handle any challenge life throws at me”</a:t>
            </a:r>
          </a:p>
          <a:p>
            <a:pPr fontAlgn="base">
              <a:buFont typeface="Wingdings" panose="05000000000000000000" pitchFamily="2" charset="2"/>
              <a:buChar char="§"/>
            </a:pPr>
            <a:r>
              <a:rPr lang="en-US" b="0" i="1" dirty="0">
                <a:solidFill>
                  <a:schemeClr val="tx1"/>
                </a:solidFill>
                <a:effectLst/>
              </a:rPr>
              <a:t>“My mistakes are part of the learning process”</a:t>
            </a:r>
          </a:p>
        </p:txBody>
      </p:sp>
    </p:spTree>
    <p:extLst>
      <p:ext uri="{BB962C8B-B14F-4D97-AF65-F5344CB8AC3E}">
        <p14:creationId xmlns:p14="http://schemas.microsoft.com/office/powerpoint/2010/main" val="265803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9C8575-02EB-F5FF-DEC8-AFD243019293}"/>
              </a:ext>
            </a:extLst>
          </p:cNvPr>
          <p:cNvSpPr>
            <a:spLocks noGrp="1"/>
          </p:cNvSpPr>
          <p:nvPr>
            <p:ph type="title"/>
          </p:nvPr>
        </p:nvSpPr>
        <p:spPr/>
        <p:txBody>
          <a:bodyPr/>
          <a:lstStyle/>
          <a:p>
            <a:r>
              <a:rPr lang="en-US" dirty="0"/>
              <a:t>habits that we’ll cover in this webinar series:</a:t>
            </a:r>
          </a:p>
        </p:txBody>
      </p:sp>
      <p:sp>
        <p:nvSpPr>
          <p:cNvPr id="3" name="Content Placeholder 2">
            <a:extLst>
              <a:ext uri="{FF2B5EF4-FFF2-40B4-BE49-F238E27FC236}">
                <a16:creationId xmlns:a16="http://schemas.microsoft.com/office/drawing/2014/main" id="{E2D19BB0-44E8-B2FA-E1B3-E9C393563235}"/>
              </a:ext>
            </a:extLst>
          </p:cNvPr>
          <p:cNvSpPr>
            <a:spLocks noGrp="1"/>
          </p:cNvSpPr>
          <p:nvPr>
            <p:ph idx="1"/>
          </p:nvPr>
        </p:nvSpPr>
        <p:spPr/>
        <p:txBody>
          <a:bodyPr>
            <a:normAutofit/>
          </a:bodyPr>
          <a:lstStyle/>
          <a:p>
            <a:pPr marL="0" marR="0" indent="0">
              <a:lnSpc>
                <a:spcPct val="107000"/>
              </a:lnSpc>
              <a:spcBef>
                <a:spcPts val="0"/>
              </a:spcBef>
              <a:spcAft>
                <a:spcPts val="800"/>
              </a:spcAft>
              <a:buNone/>
            </a:pPr>
            <a:endPar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Time Management</a:t>
            </a:r>
            <a:r>
              <a:rPr lang="en-US" sz="1800" kern="0" dirty="0">
                <a:solidFill>
                  <a:schemeClr val="tx1"/>
                </a:solidFill>
                <a:effectLst/>
                <a:ea typeface="Times New Roman" panose="02020603050405020304" pitchFamily="18" charset="0"/>
                <a:cs typeface="Times New Roman" panose="02020603050405020304" pitchFamily="18" charset="0"/>
              </a:rPr>
              <a:t>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G</a:t>
            </a:r>
            <a:r>
              <a:rPr lang="en-US" kern="0" dirty="0">
                <a:solidFill>
                  <a:schemeClr val="tx1"/>
                </a:solidFill>
                <a:ea typeface="Times New Roman" panose="02020603050405020304" pitchFamily="18" charset="0"/>
                <a:cs typeface="Times New Roman" panose="02020603050405020304" pitchFamily="18" charset="0"/>
              </a:rPr>
              <a:t>oal Setting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Self Care</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Mindfulness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Stress Reduction </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Combating Perfectionism (This week!)</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Building Positive Self Talk </a:t>
            </a:r>
            <a:endParaRPr lang="en-US" sz="1800" kern="0" dirty="0">
              <a:solidFill>
                <a:schemeClr val="tx1"/>
              </a:solidFill>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0205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E7602-3D73-F4E7-621F-77E84D266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B24A7-D0A1-724D-F175-603AA43CEF54}"/>
              </a:ext>
            </a:extLst>
          </p:cNvPr>
          <p:cNvSpPr>
            <a:spLocks noGrp="1"/>
          </p:cNvSpPr>
          <p:nvPr>
            <p:ph type="title"/>
          </p:nvPr>
        </p:nvSpPr>
        <p:spPr/>
        <p:txBody>
          <a:bodyPr/>
          <a:lstStyle/>
          <a:p>
            <a:r>
              <a:rPr lang="en-US" dirty="0"/>
              <a:t>Are you a perfectionist? </a:t>
            </a:r>
          </a:p>
        </p:txBody>
      </p:sp>
      <p:sp>
        <p:nvSpPr>
          <p:cNvPr id="3" name="Content Placeholder 2">
            <a:extLst>
              <a:ext uri="{FF2B5EF4-FFF2-40B4-BE49-F238E27FC236}">
                <a16:creationId xmlns:a16="http://schemas.microsoft.com/office/drawing/2014/main" id="{BC7C3C84-3A8A-3C58-4627-F0E8449ACAED}"/>
              </a:ext>
            </a:extLst>
          </p:cNvPr>
          <p:cNvSpPr>
            <a:spLocks noGrp="1"/>
          </p:cNvSpPr>
          <p:nvPr>
            <p:ph idx="1"/>
          </p:nvPr>
        </p:nvSpPr>
        <p:spPr/>
        <p:txBody>
          <a:bodyPr>
            <a:normAutofit/>
          </a:bodyPr>
          <a:lstStyle/>
          <a:p>
            <a:pPr algn="l" fontAlgn="base">
              <a:buFont typeface="Wingdings" panose="05000000000000000000" pitchFamily="2" charset="2"/>
              <a:buChar char="§"/>
            </a:pPr>
            <a:r>
              <a:rPr lang="en-US" b="0" i="0" dirty="0">
                <a:solidFill>
                  <a:schemeClr val="tx1"/>
                </a:solidFill>
                <a:effectLst/>
              </a:rPr>
              <a:t>Many people have traits of perfectionists and are even proud of them, but there are important differences between perfectionists and high achievers and being a high achiever is far better for your health and happiness.</a:t>
            </a:r>
          </a:p>
          <a:p>
            <a:pPr algn="l" fontAlgn="base">
              <a:buFont typeface="Wingdings" panose="05000000000000000000" pitchFamily="2" charset="2"/>
              <a:buChar char="§"/>
            </a:pPr>
            <a:r>
              <a:rPr lang="en-US" b="0" i="0" dirty="0">
                <a:solidFill>
                  <a:schemeClr val="tx1"/>
                </a:solidFill>
                <a:effectLst/>
              </a:rPr>
              <a:t>If you have perfectionistic tendencies, it's vital to find strategies to get past them and move toward being a non-perfectionistic high achiever. </a:t>
            </a:r>
          </a:p>
          <a:p>
            <a:pPr algn="l" fontAlgn="base">
              <a:buFont typeface="Wingdings" panose="05000000000000000000" pitchFamily="2" charset="2"/>
              <a:buChar char="§"/>
            </a:pPr>
            <a:r>
              <a:rPr lang="en-US" b="0" i="0" dirty="0">
                <a:solidFill>
                  <a:schemeClr val="tx1"/>
                </a:solidFill>
                <a:effectLst/>
              </a:rPr>
              <a:t>Perfectionism can rob you of your peace of mind, enjoyment of life, and self-esteem. Though it’s a process that may take a little time and practice, shedding the burden of perfectionism can greatly decrease the level of stress you feel on a daily basis (especially as you navigate graduate school!). </a:t>
            </a:r>
          </a:p>
        </p:txBody>
      </p:sp>
      <p:sp>
        <p:nvSpPr>
          <p:cNvPr id="5" name="TextBox 4">
            <a:extLst>
              <a:ext uri="{FF2B5EF4-FFF2-40B4-BE49-F238E27FC236}">
                <a16:creationId xmlns:a16="http://schemas.microsoft.com/office/drawing/2014/main" id="{3523AEC9-68BD-0E4F-9247-112FA5F0E7A7}"/>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a:t>
            </a:r>
            <a:r>
              <a:rPr lang="en-US" sz="1200" dirty="0">
                <a:hlinkClick r:id="rId2"/>
              </a:rPr>
              <a:t>How to Overcome Perfectionism (verywellmind.com)</a:t>
            </a:r>
            <a:endParaRPr lang="en-US" sz="1200" i="1" dirty="0"/>
          </a:p>
        </p:txBody>
      </p:sp>
    </p:spTree>
    <p:extLst>
      <p:ext uri="{BB962C8B-B14F-4D97-AF65-F5344CB8AC3E}">
        <p14:creationId xmlns:p14="http://schemas.microsoft.com/office/powerpoint/2010/main" val="553319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D88E7B-EFF7-F5C7-91F7-5A740BE715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14A962-5D15-5883-9F48-06F5A3F017A0}"/>
              </a:ext>
            </a:extLst>
          </p:cNvPr>
          <p:cNvSpPr>
            <a:spLocks noGrp="1"/>
          </p:cNvSpPr>
          <p:nvPr>
            <p:ph type="title"/>
          </p:nvPr>
        </p:nvSpPr>
        <p:spPr/>
        <p:txBody>
          <a:bodyPr/>
          <a:lstStyle/>
          <a:p>
            <a:r>
              <a:rPr lang="en-US" dirty="0"/>
              <a:t>Perfectionists vs high achievers</a:t>
            </a:r>
          </a:p>
        </p:txBody>
      </p:sp>
      <p:sp>
        <p:nvSpPr>
          <p:cNvPr id="3" name="Content Placeholder 2">
            <a:extLst>
              <a:ext uri="{FF2B5EF4-FFF2-40B4-BE49-F238E27FC236}">
                <a16:creationId xmlns:a16="http://schemas.microsoft.com/office/drawing/2014/main" id="{79B4376A-DA06-BB82-3A2D-B6EB17D0D46C}"/>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chemeClr val="tx1"/>
                </a:solidFill>
                <a:effectLst/>
              </a:rPr>
              <a:t>Perfectionism differs from high achievement in one important way: where your focus lies. If you are striving for excellence, you can be happy about your achievements and learn from your mistakes.</a:t>
            </a:r>
          </a:p>
          <a:p>
            <a:pPr>
              <a:buFont typeface="Wingdings" panose="05000000000000000000" pitchFamily="2" charset="2"/>
              <a:buChar char="§"/>
            </a:pPr>
            <a:r>
              <a:rPr lang="en-US" b="0" i="0" dirty="0">
                <a:solidFill>
                  <a:schemeClr val="tx1"/>
                </a:solidFill>
                <a:effectLst/>
              </a:rPr>
              <a:t>Perfectionism is different in that the focus is less forgiving; perfectionists beat themselves up for anything that appears to be lacking, and this robs them of the satisfaction and pride that comes from all of the things that they do well. </a:t>
            </a:r>
          </a:p>
          <a:p>
            <a:pPr>
              <a:buFont typeface="Wingdings" panose="05000000000000000000" pitchFamily="2" charset="2"/>
              <a:buChar char="§"/>
            </a:pPr>
            <a:r>
              <a:rPr lang="en-US" b="0" i="0" dirty="0">
                <a:solidFill>
                  <a:schemeClr val="tx1"/>
                </a:solidFill>
                <a:effectLst/>
              </a:rPr>
              <a:t>One of the most significant problems that perfectionists face is the fear that if they stop shooting for perfection, they will become low achievers and their goals will go by the wayside. Let this reassure you: Letting go of perfectionist attitudes can actually help you to excel more! </a:t>
            </a:r>
            <a:endParaRPr lang="en-US" dirty="0">
              <a:solidFill>
                <a:schemeClr val="tx1"/>
              </a:solidFill>
            </a:endParaRPr>
          </a:p>
          <a:p>
            <a:pPr>
              <a:buFont typeface="Wingdings" panose="05000000000000000000" pitchFamily="2" charset="2"/>
              <a:buChar char="§"/>
            </a:pPr>
            <a:r>
              <a:rPr lang="en-US" b="0" i="0" dirty="0">
                <a:solidFill>
                  <a:schemeClr val="tx1"/>
                </a:solidFill>
                <a:effectLst/>
              </a:rPr>
              <a:t>Perfectionists actually achieve less than those with healthier attitudes, because their focus on perfection robs them of motivation and can bring on procrastination and other self-defeating behaviors.</a:t>
            </a:r>
          </a:p>
        </p:txBody>
      </p:sp>
      <p:sp>
        <p:nvSpPr>
          <p:cNvPr id="5" name="TextBox 4">
            <a:extLst>
              <a:ext uri="{FF2B5EF4-FFF2-40B4-BE49-F238E27FC236}">
                <a16:creationId xmlns:a16="http://schemas.microsoft.com/office/drawing/2014/main" id="{E1241D86-B043-94EA-04EB-A9CA7D767A8A}"/>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a:t>
            </a:r>
            <a:r>
              <a:rPr lang="en-US" sz="1200" dirty="0">
                <a:hlinkClick r:id="rId2"/>
              </a:rPr>
              <a:t>How to Overcome Perfectionism (verywellmind.com)</a:t>
            </a:r>
            <a:endParaRPr lang="en-US" sz="1200" i="1" dirty="0"/>
          </a:p>
        </p:txBody>
      </p:sp>
    </p:spTree>
    <p:extLst>
      <p:ext uri="{BB962C8B-B14F-4D97-AF65-F5344CB8AC3E}">
        <p14:creationId xmlns:p14="http://schemas.microsoft.com/office/powerpoint/2010/main" val="2875414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C141F0-F266-635A-51C4-DDB1DA71C7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0CCD7A-625C-58D8-201B-565D72D16E9A}"/>
              </a:ext>
            </a:extLst>
          </p:cNvPr>
          <p:cNvSpPr>
            <a:spLocks noGrp="1"/>
          </p:cNvSpPr>
          <p:nvPr>
            <p:ph type="title"/>
          </p:nvPr>
        </p:nvSpPr>
        <p:spPr/>
        <p:txBody>
          <a:bodyPr/>
          <a:lstStyle/>
          <a:p>
            <a:r>
              <a:rPr lang="en-US" dirty="0"/>
              <a:t>More on perfectionism </a:t>
            </a:r>
          </a:p>
        </p:txBody>
      </p:sp>
      <p:sp>
        <p:nvSpPr>
          <p:cNvPr id="3" name="Content Placeholder 2">
            <a:extLst>
              <a:ext uri="{FF2B5EF4-FFF2-40B4-BE49-F238E27FC236}">
                <a16:creationId xmlns:a16="http://schemas.microsoft.com/office/drawing/2014/main" id="{A5D113BD-8CD6-1DC4-3175-83BD28D57EFB}"/>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chemeClr val="tx1"/>
                </a:solidFill>
                <a:effectLst/>
              </a:rPr>
              <a:t>Perfectionism is a harsh and brutal way to live life. To be human is to have flaws. However, perfectionists have a hard time accepting their shortcomings. To compensate, they raise their bar of expectations to unattainable and unsustainable levels. They push themselves to the extreme and expect to score 100 on tasks they deem important. Ironically, having such a narrow definition of success sets them up for their greatest fear, which is failure.</a:t>
            </a:r>
          </a:p>
          <a:p>
            <a:pPr algn="l">
              <a:buFont typeface="Wingdings" panose="05000000000000000000" pitchFamily="2" charset="2"/>
              <a:buChar char="§"/>
            </a:pPr>
            <a:r>
              <a:rPr lang="en-US" b="0" i="0" dirty="0">
                <a:solidFill>
                  <a:schemeClr val="tx1"/>
                </a:solidFill>
                <a:effectLst/>
              </a:rPr>
              <a:t>Perfectionists are not merely disappointed when they fail to achieve a particular goal. They may experience shame because they define themselves as a complete failure. </a:t>
            </a:r>
          </a:p>
          <a:p>
            <a:pPr algn="l">
              <a:buFont typeface="Wingdings" panose="05000000000000000000" pitchFamily="2" charset="2"/>
              <a:buChar char="§"/>
            </a:pPr>
            <a:r>
              <a:rPr lang="en-US" dirty="0">
                <a:solidFill>
                  <a:schemeClr val="tx1"/>
                </a:solidFill>
              </a:rPr>
              <a:t>This “all or nothing” thinking</a:t>
            </a:r>
            <a:r>
              <a:rPr lang="en-US" b="0" i="0" dirty="0">
                <a:solidFill>
                  <a:schemeClr val="tx1"/>
                </a:solidFill>
                <a:effectLst/>
              </a:rPr>
              <a:t> is associated with a host of emotional difficulties like burn out, depression and anxiety. </a:t>
            </a:r>
          </a:p>
        </p:txBody>
      </p:sp>
      <p:sp>
        <p:nvSpPr>
          <p:cNvPr id="5" name="TextBox 4">
            <a:extLst>
              <a:ext uri="{FF2B5EF4-FFF2-40B4-BE49-F238E27FC236}">
                <a16:creationId xmlns:a16="http://schemas.microsoft.com/office/drawing/2014/main" id="{374A2C57-3DF4-242F-36EF-CDCE20B8BB3E}"/>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https://www.psychologytoday.com/us/blog/anxiety-in-high-achievers/202109/three-practical-tips-overcome-perfectionism</a:t>
            </a:r>
            <a:endParaRPr lang="en-US" sz="1200" i="1" dirty="0"/>
          </a:p>
        </p:txBody>
      </p:sp>
    </p:spTree>
    <p:extLst>
      <p:ext uri="{BB962C8B-B14F-4D97-AF65-F5344CB8AC3E}">
        <p14:creationId xmlns:p14="http://schemas.microsoft.com/office/powerpoint/2010/main" val="1385593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0D3C58-7F3A-3DDD-E017-EAB3A9D6A2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DD3BC3-D807-CFB6-5A7E-1126E6B437C6}"/>
              </a:ext>
            </a:extLst>
          </p:cNvPr>
          <p:cNvSpPr>
            <a:spLocks noGrp="1"/>
          </p:cNvSpPr>
          <p:nvPr>
            <p:ph type="title"/>
          </p:nvPr>
        </p:nvSpPr>
        <p:spPr/>
        <p:txBody>
          <a:bodyPr/>
          <a:lstStyle/>
          <a:p>
            <a:r>
              <a:rPr lang="en-US" dirty="0"/>
              <a:t>Maladaptive behaviors rooted in perfectionism </a:t>
            </a:r>
          </a:p>
        </p:txBody>
      </p:sp>
      <p:sp>
        <p:nvSpPr>
          <p:cNvPr id="3" name="Content Placeholder 2">
            <a:extLst>
              <a:ext uri="{FF2B5EF4-FFF2-40B4-BE49-F238E27FC236}">
                <a16:creationId xmlns:a16="http://schemas.microsoft.com/office/drawing/2014/main" id="{20A54FA5-A351-B2A3-849F-DE714DED7388}"/>
              </a:ext>
            </a:extLst>
          </p:cNvPr>
          <p:cNvSpPr>
            <a:spLocks noGrp="1"/>
          </p:cNvSpPr>
          <p:nvPr>
            <p:ph idx="1"/>
          </p:nvPr>
        </p:nvSpPr>
        <p:spPr>
          <a:xfrm>
            <a:off x="581192" y="2463282"/>
            <a:ext cx="11029615" cy="3395517"/>
          </a:xfrm>
        </p:spPr>
        <p:txBody>
          <a:bodyPr>
            <a:noAutofit/>
          </a:bodyPr>
          <a:lstStyle/>
          <a:p>
            <a:pPr algn="l">
              <a:buFont typeface="Wingdings" panose="05000000000000000000" pitchFamily="2" charset="2"/>
              <a:buChar char="§"/>
            </a:pPr>
            <a:r>
              <a:rPr lang="en-US" sz="1400" b="0" i="0" dirty="0">
                <a:solidFill>
                  <a:schemeClr val="tx1"/>
                </a:solidFill>
                <a:effectLst/>
              </a:rPr>
              <a:t>Procrastinating</a:t>
            </a:r>
          </a:p>
          <a:p>
            <a:pPr algn="l">
              <a:buFont typeface="Wingdings" panose="05000000000000000000" pitchFamily="2" charset="2"/>
              <a:buChar char="§"/>
            </a:pPr>
            <a:r>
              <a:rPr lang="en-US" sz="1400" b="0" i="0" dirty="0">
                <a:solidFill>
                  <a:schemeClr val="tx1"/>
                </a:solidFill>
                <a:effectLst/>
              </a:rPr>
              <a:t>Avoidance</a:t>
            </a:r>
          </a:p>
          <a:p>
            <a:pPr algn="l">
              <a:buFont typeface="Wingdings" panose="05000000000000000000" pitchFamily="2" charset="2"/>
              <a:buChar char="§"/>
            </a:pPr>
            <a:r>
              <a:rPr lang="en-US" sz="1400" b="0" i="0" dirty="0">
                <a:solidFill>
                  <a:schemeClr val="tx1"/>
                </a:solidFill>
                <a:effectLst/>
              </a:rPr>
              <a:t>Excessive checking</a:t>
            </a:r>
          </a:p>
          <a:p>
            <a:pPr algn="l">
              <a:buFont typeface="Wingdings" panose="05000000000000000000" pitchFamily="2" charset="2"/>
              <a:buChar char="§"/>
            </a:pPr>
            <a:r>
              <a:rPr lang="en-US" sz="1400" b="0" i="0" dirty="0">
                <a:solidFill>
                  <a:schemeClr val="tx1"/>
                </a:solidFill>
                <a:effectLst/>
              </a:rPr>
              <a:t>Reassurance seeking</a:t>
            </a:r>
          </a:p>
          <a:p>
            <a:pPr algn="l">
              <a:buFont typeface="Wingdings" panose="05000000000000000000" pitchFamily="2" charset="2"/>
              <a:buChar char="§"/>
            </a:pPr>
            <a:r>
              <a:rPr lang="en-US" sz="1400" b="0" i="0" dirty="0">
                <a:solidFill>
                  <a:schemeClr val="tx1"/>
                </a:solidFill>
                <a:effectLst/>
              </a:rPr>
              <a:t>Overcompensating</a:t>
            </a:r>
          </a:p>
          <a:p>
            <a:pPr algn="l">
              <a:buFont typeface="Wingdings" panose="05000000000000000000" pitchFamily="2" charset="2"/>
              <a:buChar char="§"/>
            </a:pPr>
            <a:r>
              <a:rPr lang="en-US" sz="1400" b="0" i="0" dirty="0">
                <a:solidFill>
                  <a:schemeClr val="tx1"/>
                </a:solidFill>
                <a:effectLst/>
              </a:rPr>
              <a:t>Repeating and correcting</a:t>
            </a:r>
          </a:p>
          <a:p>
            <a:pPr algn="l">
              <a:buFont typeface="Wingdings" panose="05000000000000000000" pitchFamily="2" charset="2"/>
              <a:buChar char="§"/>
            </a:pPr>
            <a:r>
              <a:rPr lang="en-US" sz="1400" b="0" i="0" dirty="0">
                <a:solidFill>
                  <a:schemeClr val="tx1"/>
                </a:solidFill>
                <a:effectLst/>
              </a:rPr>
              <a:t>Excessive organizing and list-making</a:t>
            </a:r>
          </a:p>
          <a:p>
            <a:pPr algn="l">
              <a:buFont typeface="Wingdings" panose="05000000000000000000" pitchFamily="2" charset="2"/>
              <a:buChar char="§"/>
            </a:pPr>
            <a:r>
              <a:rPr lang="en-US" sz="1400" b="0" i="0" dirty="0">
                <a:solidFill>
                  <a:schemeClr val="tx1"/>
                </a:solidFill>
                <a:effectLst/>
              </a:rPr>
              <a:t>Difficulty making decisions</a:t>
            </a:r>
          </a:p>
          <a:p>
            <a:pPr algn="l">
              <a:buFont typeface="Wingdings" panose="05000000000000000000" pitchFamily="2" charset="2"/>
              <a:buChar char="§"/>
            </a:pPr>
            <a:r>
              <a:rPr lang="en-US" sz="1400" b="0" i="0" dirty="0">
                <a:solidFill>
                  <a:schemeClr val="tx1"/>
                </a:solidFill>
                <a:effectLst/>
              </a:rPr>
              <a:t>Giving up too soon</a:t>
            </a:r>
          </a:p>
          <a:p>
            <a:pPr algn="l">
              <a:buFont typeface="Wingdings" panose="05000000000000000000" pitchFamily="2" charset="2"/>
              <a:buChar char="§"/>
            </a:pPr>
            <a:r>
              <a:rPr lang="en-US" sz="1400" b="0" i="0" dirty="0">
                <a:solidFill>
                  <a:schemeClr val="tx1"/>
                </a:solidFill>
                <a:effectLst/>
              </a:rPr>
              <a:t>Not knowing when to stop</a:t>
            </a:r>
          </a:p>
          <a:p>
            <a:pPr algn="l">
              <a:buFont typeface="Wingdings" panose="05000000000000000000" pitchFamily="2" charset="2"/>
              <a:buChar char="§"/>
            </a:pPr>
            <a:r>
              <a:rPr lang="en-US" sz="1400" b="0" i="0" dirty="0">
                <a:solidFill>
                  <a:schemeClr val="tx1"/>
                </a:solidFill>
                <a:effectLst/>
              </a:rPr>
              <a:t>Correcting</a:t>
            </a:r>
          </a:p>
          <a:p>
            <a:pPr algn="l">
              <a:buFont typeface="Wingdings" panose="05000000000000000000" pitchFamily="2" charset="2"/>
              <a:buChar char="§"/>
            </a:pPr>
            <a:r>
              <a:rPr lang="en-US" sz="1400" b="0" i="0" dirty="0">
                <a:solidFill>
                  <a:schemeClr val="tx1"/>
                </a:solidFill>
                <a:effectLst/>
              </a:rPr>
              <a:t>Failure to delegate</a:t>
            </a:r>
          </a:p>
        </p:txBody>
      </p:sp>
      <p:sp>
        <p:nvSpPr>
          <p:cNvPr id="5" name="TextBox 4">
            <a:extLst>
              <a:ext uri="{FF2B5EF4-FFF2-40B4-BE49-F238E27FC236}">
                <a16:creationId xmlns:a16="http://schemas.microsoft.com/office/drawing/2014/main" id="{0DA0746C-B646-8418-E7A5-48D2E87696B6}"/>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https://academicresourcecenter.harvard.edu/perfectionism</a:t>
            </a:r>
            <a:endParaRPr lang="en-US" sz="1200" i="1" dirty="0"/>
          </a:p>
        </p:txBody>
      </p:sp>
    </p:spTree>
    <p:extLst>
      <p:ext uri="{BB962C8B-B14F-4D97-AF65-F5344CB8AC3E}">
        <p14:creationId xmlns:p14="http://schemas.microsoft.com/office/powerpoint/2010/main" val="3329443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6CCD1A-BB6C-214C-2302-81758CC7AF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44C6CB-17E2-0D29-0290-3183CAFE0418}"/>
              </a:ext>
            </a:extLst>
          </p:cNvPr>
          <p:cNvSpPr>
            <a:spLocks noGrp="1"/>
          </p:cNvSpPr>
          <p:nvPr>
            <p:ph type="title"/>
          </p:nvPr>
        </p:nvSpPr>
        <p:spPr/>
        <p:txBody>
          <a:bodyPr/>
          <a:lstStyle/>
          <a:p>
            <a:r>
              <a:rPr lang="en-US" dirty="0"/>
              <a:t>Habit 1: Make a cost-benefit analysis</a:t>
            </a:r>
          </a:p>
        </p:txBody>
      </p:sp>
      <p:sp>
        <p:nvSpPr>
          <p:cNvPr id="3" name="Content Placeholder 2">
            <a:extLst>
              <a:ext uri="{FF2B5EF4-FFF2-40B4-BE49-F238E27FC236}">
                <a16:creationId xmlns:a16="http://schemas.microsoft.com/office/drawing/2014/main" id="{8CD25E92-4BE2-C2A3-1EBC-6D33825FC6CA}"/>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chemeClr val="tx1"/>
                </a:solidFill>
                <a:effectLst/>
              </a:rPr>
              <a:t>Take a closer look at your perfectionistic traits. You may think you’re more effective because of them (although according to research, this probably isn’t true), but at what cost? </a:t>
            </a:r>
          </a:p>
          <a:p>
            <a:pPr>
              <a:buFont typeface="Wingdings" panose="05000000000000000000" pitchFamily="2" charset="2"/>
              <a:buChar char="§"/>
            </a:pPr>
            <a:r>
              <a:rPr lang="en-US" b="0" i="0" dirty="0">
                <a:solidFill>
                  <a:schemeClr val="tx1"/>
                </a:solidFill>
                <a:effectLst/>
              </a:rPr>
              <a:t>Perfectionism has many negative consequences, and you may be experiencing several of them right now. </a:t>
            </a:r>
          </a:p>
          <a:p>
            <a:pPr>
              <a:buFont typeface="Wingdings" panose="05000000000000000000" pitchFamily="2" charset="2"/>
              <a:buChar char="§"/>
            </a:pPr>
            <a:r>
              <a:rPr lang="en-US" b="0" i="0" dirty="0">
                <a:solidFill>
                  <a:schemeClr val="tx1"/>
                </a:solidFill>
                <a:effectLst/>
              </a:rPr>
              <a:t>Make a list of all the ways perfectionism is hurting you (and those around you), and you’ll be more motivated to shed these tendencies.</a:t>
            </a:r>
          </a:p>
        </p:txBody>
      </p:sp>
      <p:sp>
        <p:nvSpPr>
          <p:cNvPr id="5" name="TextBox 4">
            <a:extLst>
              <a:ext uri="{FF2B5EF4-FFF2-40B4-BE49-F238E27FC236}">
                <a16:creationId xmlns:a16="http://schemas.microsoft.com/office/drawing/2014/main" id="{108A18B3-4997-C984-DD95-58FAD862DC8D}"/>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a:t>
            </a:r>
            <a:r>
              <a:rPr lang="en-US" sz="1200" dirty="0">
                <a:hlinkClick r:id="rId2"/>
              </a:rPr>
              <a:t>How to Overcome Perfectionism (verywellmind.com)</a:t>
            </a:r>
            <a:endParaRPr lang="en-US" sz="1200" i="1" dirty="0"/>
          </a:p>
        </p:txBody>
      </p:sp>
    </p:spTree>
    <p:extLst>
      <p:ext uri="{BB962C8B-B14F-4D97-AF65-F5344CB8AC3E}">
        <p14:creationId xmlns:p14="http://schemas.microsoft.com/office/powerpoint/2010/main" val="1797398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76D929-218A-2BA6-4731-3D7DCA14F5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5EA310-7E8A-515E-5E88-2B5E7AC5F4C0}"/>
              </a:ext>
            </a:extLst>
          </p:cNvPr>
          <p:cNvSpPr>
            <a:spLocks noGrp="1"/>
          </p:cNvSpPr>
          <p:nvPr>
            <p:ph type="title"/>
          </p:nvPr>
        </p:nvSpPr>
        <p:spPr/>
        <p:txBody>
          <a:bodyPr/>
          <a:lstStyle/>
          <a:p>
            <a:r>
              <a:rPr lang="en-US" dirty="0"/>
              <a:t>Habit 2: Become aware of your tendencies </a:t>
            </a:r>
          </a:p>
        </p:txBody>
      </p:sp>
      <p:sp>
        <p:nvSpPr>
          <p:cNvPr id="3" name="Content Placeholder 2">
            <a:extLst>
              <a:ext uri="{FF2B5EF4-FFF2-40B4-BE49-F238E27FC236}">
                <a16:creationId xmlns:a16="http://schemas.microsoft.com/office/drawing/2014/main" id="{651188C8-27F2-8829-5570-21A4FCA6F1EF}"/>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chemeClr val="tx1"/>
                </a:solidFill>
                <a:effectLst/>
              </a:rPr>
              <a:t>You may not realize how pervasive perfectionism can be. By becoming more aware of your patterns, you’re in a better position to alter them. </a:t>
            </a:r>
          </a:p>
          <a:p>
            <a:pPr>
              <a:buFont typeface="Wingdings" panose="05000000000000000000" pitchFamily="2" charset="2"/>
              <a:buChar char="§"/>
            </a:pPr>
            <a:r>
              <a:rPr lang="en-US" b="0" i="0" dirty="0">
                <a:solidFill>
                  <a:schemeClr val="tx1"/>
                </a:solidFill>
                <a:effectLst/>
              </a:rPr>
              <a:t>If you’re able, it’s a great idea to record your perfectionistic thoughts as they pop into your head. If it’s impractical for you to jot thoughts down as they come, it’s a great idea to go over your day each night and remember the times when you felt you’d failed, or hadn’t done well enough, and write down what you thought at the time. </a:t>
            </a:r>
          </a:p>
          <a:p>
            <a:pPr>
              <a:buFont typeface="Wingdings" panose="05000000000000000000" pitchFamily="2" charset="2"/>
              <a:buChar char="§"/>
            </a:pPr>
            <a:r>
              <a:rPr lang="en-US" b="0" i="0" dirty="0">
                <a:solidFill>
                  <a:schemeClr val="tx1"/>
                </a:solidFill>
                <a:effectLst/>
              </a:rPr>
              <a:t>This will help you become more aware of perfectionistic thoughts as they come to you in the future. (You can even journal about your feelings and about these thoughts, but don’t feel you’ve ‘failed’ if you don’t have time to do this step!)</a:t>
            </a:r>
          </a:p>
        </p:txBody>
      </p:sp>
      <p:sp>
        <p:nvSpPr>
          <p:cNvPr id="5" name="TextBox 4">
            <a:extLst>
              <a:ext uri="{FF2B5EF4-FFF2-40B4-BE49-F238E27FC236}">
                <a16:creationId xmlns:a16="http://schemas.microsoft.com/office/drawing/2014/main" id="{B8AA0BD2-B8C7-DCDA-DB45-7D9122A0368A}"/>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a:t>
            </a:r>
            <a:r>
              <a:rPr lang="en-US" sz="1200" dirty="0">
                <a:hlinkClick r:id="rId2"/>
              </a:rPr>
              <a:t>How to Overcome Perfectionism (verywellmind.com)</a:t>
            </a:r>
            <a:endParaRPr lang="en-US" sz="1200" i="1" dirty="0"/>
          </a:p>
        </p:txBody>
      </p:sp>
    </p:spTree>
    <p:extLst>
      <p:ext uri="{BB962C8B-B14F-4D97-AF65-F5344CB8AC3E}">
        <p14:creationId xmlns:p14="http://schemas.microsoft.com/office/powerpoint/2010/main" val="240007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AEB3D9-0415-2E98-AAD1-AF1B3B2F37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0E6EC3-8B97-31B6-29E6-4C39305E8444}"/>
              </a:ext>
            </a:extLst>
          </p:cNvPr>
          <p:cNvSpPr>
            <a:spLocks noGrp="1"/>
          </p:cNvSpPr>
          <p:nvPr>
            <p:ph type="title"/>
          </p:nvPr>
        </p:nvSpPr>
        <p:spPr/>
        <p:txBody>
          <a:bodyPr/>
          <a:lstStyle/>
          <a:p>
            <a:r>
              <a:rPr lang="en-US" dirty="0"/>
              <a:t>Habit 3: Strive for “good enough”</a:t>
            </a:r>
          </a:p>
        </p:txBody>
      </p:sp>
      <p:sp>
        <p:nvSpPr>
          <p:cNvPr id="3" name="Content Placeholder 2">
            <a:extLst>
              <a:ext uri="{FF2B5EF4-FFF2-40B4-BE49-F238E27FC236}">
                <a16:creationId xmlns:a16="http://schemas.microsoft.com/office/drawing/2014/main" id="{DAB958DF-6195-D826-300C-338F9B845889}"/>
              </a:ext>
            </a:extLst>
          </p:cNvPr>
          <p:cNvSpPr>
            <a:spLocks noGrp="1"/>
          </p:cNvSpPr>
          <p:nvPr>
            <p:ph idx="1"/>
          </p:nvPr>
        </p:nvSpPr>
        <p:spPr/>
        <p:txBody>
          <a:bodyPr>
            <a:normAutofit/>
          </a:bodyPr>
          <a:lstStyle/>
          <a:p>
            <a:pPr>
              <a:buFont typeface="Wingdings" panose="05000000000000000000" pitchFamily="2" charset="2"/>
              <a:buChar char="§"/>
            </a:pPr>
            <a:r>
              <a:rPr lang="en-US" dirty="0">
                <a:solidFill>
                  <a:srgbClr val="2C2D30"/>
                </a:solidFill>
              </a:rPr>
              <a:t>Consider grades: Getting an A+ on everything may not be feasible.</a:t>
            </a:r>
          </a:p>
          <a:p>
            <a:pPr>
              <a:buFont typeface="Wingdings" panose="05000000000000000000" pitchFamily="2" charset="2"/>
              <a:buChar char="§"/>
            </a:pPr>
            <a:r>
              <a:rPr lang="en-US" b="0" i="0" dirty="0">
                <a:solidFill>
                  <a:srgbClr val="2C2D30"/>
                </a:solidFill>
                <a:effectLst/>
              </a:rPr>
              <a:t>Obviously, setting high standards and striving to do our best can be a positive thing.</a:t>
            </a:r>
          </a:p>
          <a:p>
            <a:pPr>
              <a:buFont typeface="Wingdings" panose="05000000000000000000" pitchFamily="2" charset="2"/>
              <a:buChar char="§"/>
            </a:pPr>
            <a:r>
              <a:rPr lang="en-US" b="0" i="0" dirty="0">
                <a:solidFill>
                  <a:srgbClr val="2C2D30"/>
                </a:solidFill>
                <a:effectLst/>
              </a:rPr>
              <a:t>So simply “getting a C” is not as simple as, well, simply getting a C. However, letting ourselves off the hook once in awhile can contribute to overall sense of wellbeing, productivity, and time management (imagine how much extra time you’d have if you allowed yourself to stop working on your assignment after an hour of “good enough” vs. three hours of “perfect”).</a:t>
            </a:r>
            <a:endParaRPr lang="en-US" b="0" i="0" dirty="0">
              <a:solidFill>
                <a:schemeClr val="tx1"/>
              </a:solidFill>
              <a:effectLst/>
            </a:endParaRPr>
          </a:p>
        </p:txBody>
      </p:sp>
      <p:sp>
        <p:nvSpPr>
          <p:cNvPr id="5" name="TextBox 4">
            <a:extLst>
              <a:ext uri="{FF2B5EF4-FFF2-40B4-BE49-F238E27FC236}">
                <a16:creationId xmlns:a16="http://schemas.microsoft.com/office/drawing/2014/main" id="{79846DA2-4A3B-7BA7-CCDB-BB8AEF192FFC}"/>
              </a:ext>
            </a:extLst>
          </p:cNvPr>
          <p:cNvSpPr txBox="1"/>
          <p:nvPr/>
        </p:nvSpPr>
        <p:spPr>
          <a:xfrm>
            <a:off x="3575739" y="6581001"/>
            <a:ext cx="8616261" cy="276999"/>
          </a:xfrm>
          <a:prstGeom prst="rect">
            <a:avLst/>
          </a:prstGeom>
          <a:noFill/>
        </p:spPr>
        <p:txBody>
          <a:bodyPr wrap="square" rtlCol="0">
            <a:spAutoFit/>
          </a:bodyPr>
          <a:lstStyle/>
          <a:p>
            <a:pPr algn="r"/>
            <a:r>
              <a:rPr lang="en-US" sz="1200" dirty="0"/>
              <a:t>*Adapted from https://www.psychologytoday.com/us/blog/psy-curious/201702/grad-students-and-perfectionism</a:t>
            </a:r>
            <a:endParaRPr lang="en-US" sz="1200" i="1" dirty="0"/>
          </a:p>
        </p:txBody>
      </p:sp>
    </p:spTree>
    <p:extLst>
      <p:ext uri="{BB962C8B-B14F-4D97-AF65-F5344CB8AC3E}">
        <p14:creationId xmlns:p14="http://schemas.microsoft.com/office/powerpoint/2010/main" val="2805263008"/>
      </p:ext>
    </p:extLst>
  </p:cSld>
  <p:clrMapOvr>
    <a:masterClrMapping/>
  </p:clrMapOvr>
</p:sld>
</file>

<file path=ppt/theme/theme1.xml><?xml version="1.0" encoding="utf-8"?>
<a:theme xmlns:a="http://schemas.openxmlformats.org/drawingml/2006/main" name="Dividend">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TM03457464[[fn=Dividend]]</Template>
  <TotalTime>6201</TotalTime>
  <Words>2390</Words>
  <Application>Microsoft Office PowerPoint</Application>
  <PresentationFormat>Widescreen</PresentationFormat>
  <Paragraphs>124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Gill Sans MT</vt:lpstr>
      <vt:lpstr>Segoe UI</vt:lpstr>
      <vt:lpstr>Times New Roman</vt:lpstr>
      <vt:lpstr>Wingdings</vt:lpstr>
      <vt:lpstr>Wingdings 2</vt:lpstr>
      <vt:lpstr>Dividend</vt:lpstr>
      <vt:lpstr>Creating healthy academic habits</vt:lpstr>
      <vt:lpstr>habits that we’ll cover in this webinar series:</vt:lpstr>
      <vt:lpstr>Are you a perfectionist? </vt:lpstr>
      <vt:lpstr>Perfectionists vs high achievers</vt:lpstr>
      <vt:lpstr>More on perfectionism </vt:lpstr>
      <vt:lpstr>Maladaptive behaviors rooted in perfectionism </vt:lpstr>
      <vt:lpstr>Habit 1: Make a cost-benefit analysis</vt:lpstr>
      <vt:lpstr>Habit 2: Become aware of your tendencies </vt:lpstr>
      <vt:lpstr>Habit 3: Strive for “good enough”</vt:lpstr>
      <vt:lpstr>Habit 4: Focus on the positive </vt:lpstr>
      <vt:lpstr>Habit 5: Shift your perspective</vt:lpstr>
      <vt:lpstr>Habit 6: Alter your self talk </vt:lpstr>
      <vt:lpstr>Habit 7: learn to Prioritize </vt:lpstr>
      <vt:lpstr>Habit 8: Take baby steps </vt:lpstr>
      <vt:lpstr>Habit 9: Enjoy the process </vt:lpstr>
      <vt:lpstr>Habit 10: Learn to handle criticism </vt:lpstr>
      <vt:lpstr>Habit 11: Redefine failure </vt:lpstr>
      <vt:lpstr>Reminder to: utilize CUNY SPH Counseling &amp; wellness services or mental health resources in your community</vt:lpstr>
      <vt:lpstr>Reminder to: Practice positive affirmations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academic Stress support group</dc:title>
  <dc:creator>Ashley Harwood</dc:creator>
  <cp:lastModifiedBy>Ashley Harwood</cp:lastModifiedBy>
  <cp:revision>35</cp:revision>
  <dcterms:created xsi:type="dcterms:W3CDTF">2023-09-13T13:37:53Z</dcterms:created>
  <dcterms:modified xsi:type="dcterms:W3CDTF">2024-03-04T21:45:07Z</dcterms:modified>
</cp:coreProperties>
</file>