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61" r:id="rId3"/>
    <p:sldId id="267" r:id="rId4"/>
    <p:sldId id="275" r:id="rId5"/>
    <p:sldId id="277" r:id="rId6"/>
    <p:sldId id="286" r:id="rId7"/>
    <p:sldId id="279" r:id="rId8"/>
    <p:sldId id="278" r:id="rId9"/>
    <p:sldId id="285" r:id="rId10"/>
    <p:sldId id="287" r:id="rId11"/>
    <p:sldId id="280" r:id="rId12"/>
    <p:sldId id="281" r:id="rId13"/>
    <p:sldId id="282" r:id="rId14"/>
    <p:sldId id="271"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3/1/2024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07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3996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3/1/2024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238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3020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164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0604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912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1255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761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88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1007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3/1/2024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365510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lifestance.com/" TargetMode="External"/><Relationship Id="rId3" Type="http://schemas.openxmlformats.org/officeDocument/2006/relationships/hyperlink" Target="https://nam02.safelinks.protection.outlook.com/?url=https%3A%2F%2Fnycwell.cityofnewyork.us%2Fen%2F&amp;data=05%7C02%7CAshley.Harwood%40sph.cuny.edu%7C65324192a1384af9baa408dc28486fb1%7C6f60f0b35f064e099715989dba8cc7d8%7C0%7C0%7C638429538819456364%7CUnknown%7CTWFpbGZsb3d8eyJWIjoiMC4wLjAwMDAiLCJQIjoiV2luMzIiLCJBTiI6Ik1haWwiLCJXVCI6Mn0%3D%7C0%7C%7C%7C&amp;sdata=gnBxnMP%2BoCVuhhmFZPBUmQ1b091dsT4G2Eh1HBhdRgU%3D&amp;reserved=0" TargetMode="External"/><Relationship Id="rId7" Type="http://schemas.openxmlformats.org/officeDocument/2006/relationships/hyperlink" Target="https://www.mindful.care/" TargetMode="External"/><Relationship Id="rId2" Type="http://schemas.openxmlformats.org/officeDocument/2006/relationships/hyperlink" Target="https://sph.cuny.edu/students/student-services/student-wellness/counseling-and-wellness-services/" TargetMode="External"/><Relationship Id="rId1" Type="http://schemas.openxmlformats.org/officeDocument/2006/relationships/slideLayout" Target="../slideLayouts/slideLayout2.xml"/><Relationship Id="rId6" Type="http://schemas.openxmlformats.org/officeDocument/2006/relationships/hyperlink" Target="https://openpathcollective.org/" TargetMode="External"/><Relationship Id="rId5" Type="http://schemas.openxmlformats.org/officeDocument/2006/relationships/hyperlink" Target="https://www.psychologytoday.com/" TargetMode="External"/><Relationship Id="rId4" Type="http://schemas.openxmlformats.org/officeDocument/2006/relationships/hyperlink" Target="https://nam02.safelinks.protection.outlook.com/?url=https%3A%2F%2F988lifeline.org%2Fchat%2F&amp;data=05%7C02%7CAshley.Harwood%40sph.cuny.edu%7C65324192a1384af9baa408dc28486fb1%7C6f60f0b35f064e099715989dba8cc7d8%7C0%7C0%7C638429538819446320%7CUnknown%7CTWFpbGZsb3d8eyJWIjoiMC4wLjAwMDAiLCJQIjoiV2luMzIiLCJBTiI6Ik1haWwiLCJXVCI6Mn0%3D%7C0%7C%7C%7C&amp;sdata=OmPPwu0QckVofwCkRJgOJNmDxF5n5pLoJiBkaOYAkEA%3D&amp;reserved=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E49C8-6241-E33E-0807-A06D1D408616}"/>
              </a:ext>
            </a:extLst>
          </p:cNvPr>
          <p:cNvSpPr>
            <a:spLocks noGrp="1"/>
          </p:cNvSpPr>
          <p:nvPr>
            <p:ph type="ctrTitle"/>
          </p:nvPr>
        </p:nvSpPr>
        <p:spPr/>
        <p:txBody>
          <a:bodyPr/>
          <a:lstStyle/>
          <a:p>
            <a:r>
              <a:rPr lang="en-US" dirty="0"/>
              <a:t>Creating healthy academic habits</a:t>
            </a:r>
          </a:p>
        </p:txBody>
      </p:sp>
      <p:sp>
        <p:nvSpPr>
          <p:cNvPr id="3" name="Subtitle 2">
            <a:extLst>
              <a:ext uri="{FF2B5EF4-FFF2-40B4-BE49-F238E27FC236}">
                <a16:creationId xmlns:a16="http://schemas.microsoft.com/office/drawing/2014/main" id="{ECF29ED0-9F83-34DD-A65E-CC00D663EF73}"/>
              </a:ext>
            </a:extLst>
          </p:cNvPr>
          <p:cNvSpPr>
            <a:spLocks noGrp="1"/>
          </p:cNvSpPr>
          <p:nvPr>
            <p:ph type="subTitle" idx="1"/>
          </p:nvPr>
        </p:nvSpPr>
        <p:spPr/>
        <p:txBody>
          <a:bodyPr>
            <a:normAutofit fontScale="92500" lnSpcReduction="20000"/>
          </a:bodyPr>
          <a:lstStyle/>
          <a:p>
            <a:r>
              <a:rPr lang="en-US"/>
              <a:t>Webinar 5 </a:t>
            </a:r>
            <a:r>
              <a:rPr lang="en-US" dirty="0"/>
              <a:t>– Stress reduction habits </a:t>
            </a:r>
          </a:p>
          <a:p>
            <a:r>
              <a:rPr lang="en-US" dirty="0"/>
              <a:t>Facilitated by:  Ashley Harwood, </a:t>
            </a:r>
            <a:r>
              <a:rPr lang="en-US" dirty="0" err="1"/>
              <a:t>lmsw</a:t>
            </a:r>
            <a:r>
              <a:rPr lang="en-US" dirty="0"/>
              <a:t> (Counseling &amp; Wellness Services)</a:t>
            </a:r>
          </a:p>
        </p:txBody>
      </p:sp>
      <p:pic>
        <p:nvPicPr>
          <p:cNvPr id="5" name="Picture 4">
            <a:extLst>
              <a:ext uri="{FF2B5EF4-FFF2-40B4-BE49-F238E27FC236}">
                <a16:creationId xmlns:a16="http://schemas.microsoft.com/office/drawing/2014/main" id="{A0563811-940D-8010-91E4-AABF6AF220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0204" y="731775"/>
            <a:ext cx="980886" cy="980886"/>
          </a:xfrm>
          <a:prstGeom prst="rect">
            <a:avLst/>
          </a:prstGeom>
        </p:spPr>
      </p:pic>
    </p:spTree>
    <p:extLst>
      <p:ext uri="{BB962C8B-B14F-4D97-AF65-F5344CB8AC3E}">
        <p14:creationId xmlns:p14="http://schemas.microsoft.com/office/powerpoint/2010/main" val="2181089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22C554-02C4-C30F-6BFD-45C2A67B4D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B191DD-4F11-16BB-194C-A163818B58EC}"/>
              </a:ext>
            </a:extLst>
          </p:cNvPr>
          <p:cNvSpPr>
            <a:spLocks noGrp="1"/>
          </p:cNvSpPr>
          <p:nvPr>
            <p:ph type="title"/>
          </p:nvPr>
        </p:nvSpPr>
        <p:spPr/>
        <p:txBody>
          <a:bodyPr/>
          <a:lstStyle/>
          <a:p>
            <a:r>
              <a:rPr lang="en-US" dirty="0"/>
              <a:t>Eustress vs distress (Cont.)</a:t>
            </a:r>
          </a:p>
        </p:txBody>
      </p:sp>
      <p:sp>
        <p:nvSpPr>
          <p:cNvPr id="6" name="TextBox 5">
            <a:extLst>
              <a:ext uri="{FF2B5EF4-FFF2-40B4-BE49-F238E27FC236}">
                <a16:creationId xmlns:a16="http://schemas.microsoft.com/office/drawing/2014/main" id="{397803E3-47CF-920B-2424-00E25826593B}"/>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https://www.medicalnewstoday.com/articles/eustress-vs-distress#definitions</a:t>
            </a:r>
            <a:endParaRPr lang="en-US" sz="1200" i="1" dirty="0"/>
          </a:p>
        </p:txBody>
      </p:sp>
      <p:pic>
        <p:nvPicPr>
          <p:cNvPr id="8" name="Content Placeholder 7">
            <a:extLst>
              <a:ext uri="{FF2B5EF4-FFF2-40B4-BE49-F238E27FC236}">
                <a16:creationId xmlns:a16="http://schemas.microsoft.com/office/drawing/2014/main" id="{76A4112A-B0E5-23DA-56AE-20F836BEDF5F}"/>
              </a:ext>
            </a:extLst>
          </p:cNvPr>
          <p:cNvPicPr>
            <a:picLocks noGrp="1" noChangeAspect="1"/>
          </p:cNvPicPr>
          <p:nvPr>
            <p:ph idx="1"/>
          </p:nvPr>
        </p:nvPicPr>
        <p:blipFill>
          <a:blip r:embed="rId2"/>
          <a:stretch>
            <a:fillRect/>
          </a:stretch>
        </p:blipFill>
        <p:spPr>
          <a:xfrm>
            <a:off x="2000960" y="2187889"/>
            <a:ext cx="8190079" cy="3754891"/>
          </a:xfrm>
        </p:spPr>
      </p:pic>
    </p:spTree>
    <p:extLst>
      <p:ext uri="{BB962C8B-B14F-4D97-AF65-F5344CB8AC3E}">
        <p14:creationId xmlns:p14="http://schemas.microsoft.com/office/powerpoint/2010/main" val="2815970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2380AC-0035-21DF-2D0B-223668221C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1F78C8-7571-789E-E611-A846A8C58401}"/>
              </a:ext>
            </a:extLst>
          </p:cNvPr>
          <p:cNvSpPr>
            <a:spLocks noGrp="1"/>
          </p:cNvSpPr>
          <p:nvPr>
            <p:ph type="title"/>
          </p:nvPr>
        </p:nvSpPr>
        <p:spPr/>
        <p:txBody>
          <a:bodyPr/>
          <a:lstStyle/>
          <a:p>
            <a:r>
              <a:rPr lang="en-US" dirty="0"/>
              <a:t>Goal of the toolkit</a:t>
            </a:r>
          </a:p>
        </p:txBody>
      </p:sp>
      <p:sp>
        <p:nvSpPr>
          <p:cNvPr id="3" name="Content Placeholder 2">
            <a:extLst>
              <a:ext uri="{FF2B5EF4-FFF2-40B4-BE49-F238E27FC236}">
                <a16:creationId xmlns:a16="http://schemas.microsoft.com/office/drawing/2014/main" id="{6AE99A89-B2DA-B5DC-BA12-AFC68357A0CD}"/>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n-US" dirty="0">
                <a:solidFill>
                  <a:schemeClr val="tx1"/>
                </a:solidFill>
              </a:rPr>
              <a:t>Life is often full of conditions that make individuals feel like they are “lifting weights” for extended periods of time (i.e. grad school can certainly feel like this at times!).</a:t>
            </a:r>
          </a:p>
          <a:p>
            <a:pPr>
              <a:buFont typeface="Wingdings" panose="05000000000000000000" pitchFamily="2" charset="2"/>
              <a:buChar char="§"/>
            </a:pPr>
            <a:r>
              <a:rPr lang="en-US" dirty="0">
                <a:solidFill>
                  <a:schemeClr val="tx1"/>
                </a:solidFill>
              </a:rPr>
              <a:t>It is important to think through our day-to-day expectations and make sure there are opportunities for rest and recovery (individually and collectively). </a:t>
            </a:r>
          </a:p>
          <a:p>
            <a:pPr>
              <a:buFont typeface="Wingdings" panose="05000000000000000000" pitchFamily="2" charset="2"/>
              <a:buChar char="§"/>
            </a:pPr>
            <a:r>
              <a:rPr lang="en-US" dirty="0">
                <a:solidFill>
                  <a:schemeClr val="tx1"/>
                </a:solidFill>
              </a:rPr>
              <a:t>It may be helpful to keep in mind 3 categories for stressors: </a:t>
            </a:r>
          </a:p>
          <a:p>
            <a:pPr marL="936900" lvl="2" indent="-342900">
              <a:buFont typeface="+mj-lt"/>
              <a:buAutoNum type="arabicPeriod"/>
            </a:pPr>
            <a:r>
              <a:rPr lang="en-US" sz="1900" dirty="0">
                <a:solidFill>
                  <a:schemeClr val="tx1"/>
                </a:solidFill>
              </a:rPr>
              <a:t>Things we like </a:t>
            </a:r>
          </a:p>
          <a:p>
            <a:pPr marL="936900" lvl="2" indent="-342900">
              <a:buFont typeface="+mj-lt"/>
              <a:buAutoNum type="arabicPeriod"/>
            </a:pPr>
            <a:r>
              <a:rPr lang="en-US" sz="1900" dirty="0">
                <a:solidFill>
                  <a:schemeClr val="tx1"/>
                </a:solidFill>
              </a:rPr>
              <a:t>Things we can handle </a:t>
            </a:r>
          </a:p>
          <a:p>
            <a:pPr marL="936900" lvl="2" indent="-342900">
              <a:buFont typeface="+mj-lt"/>
              <a:buAutoNum type="arabicPeriod"/>
            </a:pPr>
            <a:r>
              <a:rPr lang="en-US" sz="1900" dirty="0">
                <a:solidFill>
                  <a:schemeClr val="tx1"/>
                </a:solidFill>
              </a:rPr>
              <a:t>Things that are crisis </a:t>
            </a:r>
          </a:p>
          <a:p>
            <a:pPr lvl="1">
              <a:buFont typeface="Wingdings" panose="05000000000000000000" pitchFamily="2" charset="2"/>
              <a:buChar char="§"/>
            </a:pPr>
            <a:endParaRPr lang="en-US" dirty="0">
              <a:solidFill>
                <a:schemeClr val="tx1"/>
              </a:solidFill>
            </a:endParaRPr>
          </a:p>
          <a:p>
            <a:pPr marL="324000" lvl="1" indent="0">
              <a:buNone/>
            </a:pPr>
            <a:r>
              <a:rPr lang="en-US" sz="1900" dirty="0">
                <a:solidFill>
                  <a:schemeClr val="tx1"/>
                </a:solidFill>
              </a:rPr>
              <a:t>Building up your individual toolkit can help you get more in touch with when and how stress and anxiety are showing up, and raising awareness about your own need for recovery. Ultimately, the goal of the toolkit is to help you handle more things and not plunge into crisis.</a:t>
            </a:r>
            <a:endParaRPr lang="en-US" sz="1900" b="0" i="0" dirty="0">
              <a:solidFill>
                <a:schemeClr val="tx1"/>
              </a:solidFill>
              <a:effectLst/>
            </a:endParaRPr>
          </a:p>
        </p:txBody>
      </p:sp>
      <p:sp>
        <p:nvSpPr>
          <p:cNvPr id="5" name="TextBox 4">
            <a:extLst>
              <a:ext uri="{FF2B5EF4-FFF2-40B4-BE49-F238E27FC236}">
                <a16:creationId xmlns:a16="http://schemas.microsoft.com/office/drawing/2014/main" id="{2327BC85-F663-7E79-0C7D-BBB9AB8E4658}"/>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https://healthy.ucla.edu/wp-content/uploads/2020/08/Stress-Anxiety-Toolkit.pdf</a:t>
            </a:r>
            <a:endParaRPr lang="en-US" sz="1200" i="1" dirty="0"/>
          </a:p>
        </p:txBody>
      </p:sp>
    </p:spTree>
    <p:extLst>
      <p:ext uri="{BB962C8B-B14F-4D97-AF65-F5344CB8AC3E}">
        <p14:creationId xmlns:p14="http://schemas.microsoft.com/office/powerpoint/2010/main" val="741551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1CC46F-8F8D-90BD-A34D-D249D1CA5E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FC2F00-2E7D-43BA-297B-638350472E00}"/>
              </a:ext>
            </a:extLst>
          </p:cNvPr>
          <p:cNvSpPr>
            <a:spLocks noGrp="1"/>
          </p:cNvSpPr>
          <p:nvPr>
            <p:ph type="title"/>
          </p:nvPr>
        </p:nvSpPr>
        <p:spPr/>
        <p:txBody>
          <a:bodyPr/>
          <a:lstStyle/>
          <a:p>
            <a:r>
              <a:rPr lang="en-US" dirty="0"/>
              <a:t>Habit 4: add practices to your toolkit (examples)</a:t>
            </a:r>
          </a:p>
        </p:txBody>
      </p:sp>
      <p:sp>
        <p:nvSpPr>
          <p:cNvPr id="3" name="Content Placeholder 2">
            <a:extLst>
              <a:ext uri="{FF2B5EF4-FFF2-40B4-BE49-F238E27FC236}">
                <a16:creationId xmlns:a16="http://schemas.microsoft.com/office/drawing/2014/main" id="{A1A7A195-DF64-BAB2-89AA-6F46C855AD4F}"/>
              </a:ext>
            </a:extLst>
          </p:cNvPr>
          <p:cNvSpPr>
            <a:spLocks noGrp="1"/>
          </p:cNvSpPr>
          <p:nvPr>
            <p:ph idx="1"/>
          </p:nvPr>
        </p:nvSpPr>
        <p:spPr>
          <a:xfrm>
            <a:off x="581192" y="1890944"/>
            <a:ext cx="11029615" cy="4829452"/>
          </a:xfrm>
        </p:spPr>
        <p:txBody>
          <a:bodyPr>
            <a:normAutofit fontScale="85000" lnSpcReduction="20000"/>
          </a:bodyPr>
          <a:lstStyle/>
          <a:p>
            <a:pPr>
              <a:buFont typeface="Wingdings" panose="05000000000000000000" pitchFamily="2" charset="2"/>
              <a:buChar char="§"/>
            </a:pPr>
            <a:r>
              <a:rPr lang="en-US" dirty="0"/>
              <a:t>Play (open-ended free play, structured play such as games, organized play such as sports) </a:t>
            </a:r>
          </a:p>
          <a:p>
            <a:pPr>
              <a:buFont typeface="Wingdings" panose="05000000000000000000" pitchFamily="2" charset="2"/>
              <a:buChar char="§"/>
            </a:pPr>
            <a:r>
              <a:rPr lang="en-US" dirty="0"/>
              <a:t>Mindfulness techniques (meditation, breathing techniques) </a:t>
            </a:r>
          </a:p>
          <a:p>
            <a:pPr>
              <a:buFont typeface="Wingdings" panose="05000000000000000000" pitchFamily="2" charset="2"/>
              <a:buChar char="§"/>
            </a:pPr>
            <a:r>
              <a:rPr lang="en-US" dirty="0"/>
              <a:t>Physical/Somatic Practices (yoga, tai chi, martial arts, dance) </a:t>
            </a:r>
          </a:p>
          <a:p>
            <a:pPr>
              <a:buFont typeface="Wingdings" panose="05000000000000000000" pitchFamily="2" charset="2"/>
              <a:buChar char="§"/>
            </a:pPr>
            <a:r>
              <a:rPr lang="en-US" dirty="0"/>
              <a:t>Cognitive/Thought Practices (watching one’s thoughts, re-framing negative thoughts, mantras, affirmations) </a:t>
            </a:r>
          </a:p>
          <a:p>
            <a:pPr>
              <a:buFont typeface="Wingdings" panose="05000000000000000000" pitchFamily="2" charset="2"/>
              <a:buChar char="§"/>
            </a:pPr>
            <a:r>
              <a:rPr lang="en-US" dirty="0"/>
              <a:t>Time in Nature (relaxing, playing, simply being) </a:t>
            </a:r>
          </a:p>
          <a:p>
            <a:pPr>
              <a:buFont typeface="Wingdings" panose="05000000000000000000" pitchFamily="2" charset="2"/>
              <a:buChar char="§"/>
            </a:pPr>
            <a:r>
              <a:rPr lang="en-US" dirty="0"/>
              <a:t>Supportive Relationships </a:t>
            </a:r>
          </a:p>
          <a:p>
            <a:pPr>
              <a:buFont typeface="Wingdings" panose="05000000000000000000" pitchFamily="2" charset="2"/>
              <a:buChar char="§"/>
            </a:pPr>
            <a:r>
              <a:rPr lang="en-US" dirty="0"/>
              <a:t>Social Engagement/Connectedness (clubs, religious or community gatherings, volunteering) </a:t>
            </a:r>
          </a:p>
          <a:p>
            <a:pPr>
              <a:buFont typeface="Wingdings" panose="05000000000000000000" pitchFamily="2" charset="2"/>
              <a:buChar char="§"/>
            </a:pPr>
            <a:r>
              <a:rPr lang="en-US" dirty="0"/>
              <a:t>Time Management (breaks, micro-breaks, unplugging) </a:t>
            </a:r>
          </a:p>
          <a:p>
            <a:pPr>
              <a:buFont typeface="Wingdings" panose="05000000000000000000" pitchFamily="2" charset="2"/>
              <a:buChar char="§"/>
            </a:pPr>
            <a:r>
              <a:rPr lang="en-US" dirty="0"/>
              <a:t>Gratitude and Awe Practices </a:t>
            </a:r>
          </a:p>
          <a:p>
            <a:pPr>
              <a:buFont typeface="Wingdings" panose="05000000000000000000" pitchFamily="2" charset="2"/>
              <a:buChar char="§"/>
            </a:pPr>
            <a:r>
              <a:rPr lang="en-US" dirty="0"/>
              <a:t>Self-Care and Self-Love (sleep hygiene, nutrition, exercise, supportive self talk, etc.)</a:t>
            </a:r>
          </a:p>
          <a:p>
            <a:pPr>
              <a:buFont typeface="Wingdings" panose="05000000000000000000" pitchFamily="2" charset="2"/>
              <a:buChar char="§"/>
            </a:pPr>
            <a:r>
              <a:rPr lang="en-US" dirty="0"/>
              <a:t>Built Environment (intentionally creating supportive spaces with lighting, comfortable furniture, aromatherapy, plants, etc.) </a:t>
            </a:r>
          </a:p>
          <a:p>
            <a:pPr>
              <a:buFont typeface="Wingdings" panose="05000000000000000000" pitchFamily="2" charset="2"/>
              <a:buChar char="§"/>
            </a:pPr>
            <a:r>
              <a:rPr lang="en-US" dirty="0"/>
              <a:t>Spirituality </a:t>
            </a:r>
          </a:p>
          <a:p>
            <a:pPr>
              <a:buFont typeface="Wingdings" panose="05000000000000000000" pitchFamily="2" charset="2"/>
              <a:buChar char="§"/>
            </a:pPr>
            <a:r>
              <a:rPr lang="en-US" dirty="0"/>
              <a:t>Music (listening and/or playing) </a:t>
            </a:r>
          </a:p>
          <a:p>
            <a:pPr>
              <a:buFont typeface="Wingdings" panose="05000000000000000000" pitchFamily="2" charset="2"/>
              <a:buChar char="§"/>
            </a:pPr>
            <a:r>
              <a:rPr lang="en-US" dirty="0"/>
              <a:t>Arts (witnessing and/or participating) </a:t>
            </a:r>
          </a:p>
          <a:p>
            <a:pPr>
              <a:buFont typeface="Wingdings" panose="05000000000000000000" pitchFamily="2" charset="2"/>
              <a:buChar char="§"/>
            </a:pPr>
            <a:r>
              <a:rPr lang="en-US" dirty="0"/>
              <a:t>And so much more…</a:t>
            </a:r>
            <a:endParaRPr lang="en-US" b="0" i="0" dirty="0">
              <a:solidFill>
                <a:schemeClr val="tx1"/>
              </a:solidFill>
              <a:effectLst/>
            </a:endParaRPr>
          </a:p>
        </p:txBody>
      </p:sp>
      <p:sp>
        <p:nvSpPr>
          <p:cNvPr id="5" name="TextBox 4">
            <a:extLst>
              <a:ext uri="{FF2B5EF4-FFF2-40B4-BE49-F238E27FC236}">
                <a16:creationId xmlns:a16="http://schemas.microsoft.com/office/drawing/2014/main" id="{65F0DACE-40A9-C0A7-B72F-3A8EEAAFD69D}"/>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https://healthy.ucla.edu/wp-content/uploads/2020/08/Stress-Anxiety-Toolkit.pdf</a:t>
            </a:r>
            <a:endParaRPr lang="en-US" sz="1200" i="1" dirty="0"/>
          </a:p>
        </p:txBody>
      </p:sp>
    </p:spTree>
    <p:extLst>
      <p:ext uri="{BB962C8B-B14F-4D97-AF65-F5344CB8AC3E}">
        <p14:creationId xmlns:p14="http://schemas.microsoft.com/office/powerpoint/2010/main" val="3882269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B22A05-8C02-34CD-535E-981A518162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2E2441-28B3-2386-2255-A0507A285F16}"/>
              </a:ext>
            </a:extLst>
          </p:cNvPr>
          <p:cNvSpPr>
            <a:spLocks noGrp="1"/>
          </p:cNvSpPr>
          <p:nvPr>
            <p:ph type="title"/>
          </p:nvPr>
        </p:nvSpPr>
        <p:spPr/>
        <p:txBody>
          <a:bodyPr/>
          <a:lstStyle/>
          <a:p>
            <a:r>
              <a:rPr lang="en-US" dirty="0"/>
              <a:t>Habit 5: Journal worries &amp; Alternative thoughts (specific example)</a:t>
            </a:r>
          </a:p>
        </p:txBody>
      </p:sp>
      <p:sp>
        <p:nvSpPr>
          <p:cNvPr id="3" name="Content Placeholder 2">
            <a:extLst>
              <a:ext uri="{FF2B5EF4-FFF2-40B4-BE49-F238E27FC236}">
                <a16:creationId xmlns:a16="http://schemas.microsoft.com/office/drawing/2014/main" id="{2BC3C6BB-EF43-DC65-C691-42C0D7958CE9}"/>
              </a:ext>
            </a:extLst>
          </p:cNvPr>
          <p:cNvSpPr>
            <a:spLocks noGrp="1"/>
          </p:cNvSpPr>
          <p:nvPr>
            <p:ph idx="1"/>
          </p:nvPr>
        </p:nvSpPr>
        <p:spPr/>
        <p:txBody>
          <a:bodyPr>
            <a:normAutofit/>
          </a:bodyPr>
          <a:lstStyle/>
          <a:p>
            <a:pPr>
              <a:buFont typeface="Wingdings" panose="05000000000000000000" pitchFamily="2" charset="2"/>
              <a:buChar char="§"/>
            </a:pPr>
            <a:r>
              <a:rPr lang="en-US" dirty="0"/>
              <a:t>Take a piece of paper and create two columns. Label one column “worries” and the other “alternative thoughts” or “thought reframes”. </a:t>
            </a:r>
          </a:p>
          <a:p>
            <a:pPr>
              <a:buFont typeface="Wingdings" panose="05000000000000000000" pitchFamily="2" charset="2"/>
              <a:buChar char="§"/>
            </a:pPr>
            <a:r>
              <a:rPr lang="en-US" dirty="0"/>
              <a:t>For example, “I am too busy to meditate” and as an alternative “I am handling a lot right now, but my mind could recover and gain more focus if I meditated for 5 minutes twice a week”. Or, “I dislike my body” and as an alternative “I have a body that serves me every day, I wonder how I could take better care of my body?”.</a:t>
            </a:r>
            <a:endParaRPr lang="en-US" b="0" i="0" dirty="0">
              <a:solidFill>
                <a:schemeClr val="tx1"/>
              </a:solidFill>
              <a:effectLst/>
            </a:endParaRPr>
          </a:p>
        </p:txBody>
      </p:sp>
      <p:sp>
        <p:nvSpPr>
          <p:cNvPr id="5" name="TextBox 4">
            <a:extLst>
              <a:ext uri="{FF2B5EF4-FFF2-40B4-BE49-F238E27FC236}">
                <a16:creationId xmlns:a16="http://schemas.microsoft.com/office/drawing/2014/main" id="{BFBEA695-8137-3ECC-20C6-5ADFB23CFFC1}"/>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https://healthy.ucla.edu/wp-content/uploads/2020/08/Stress-Anxiety-Toolkit.pdf</a:t>
            </a:r>
            <a:endParaRPr lang="en-US" sz="1200" i="1" dirty="0"/>
          </a:p>
        </p:txBody>
      </p:sp>
    </p:spTree>
    <p:extLst>
      <p:ext uri="{BB962C8B-B14F-4D97-AF65-F5344CB8AC3E}">
        <p14:creationId xmlns:p14="http://schemas.microsoft.com/office/powerpoint/2010/main" val="2016128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29CB-C402-968B-207A-78726A044D04}"/>
              </a:ext>
            </a:extLst>
          </p:cNvPr>
          <p:cNvSpPr>
            <a:spLocks noGrp="1"/>
          </p:cNvSpPr>
          <p:nvPr>
            <p:ph type="title"/>
          </p:nvPr>
        </p:nvSpPr>
        <p:spPr/>
        <p:txBody>
          <a:bodyPr/>
          <a:lstStyle/>
          <a:p>
            <a:r>
              <a:rPr lang="en-US" dirty="0"/>
              <a:t>Reminder to: utilize CUNY SPH Counseling &amp; wellness services or mental health resources in your community</a:t>
            </a:r>
          </a:p>
        </p:txBody>
      </p:sp>
      <p:sp>
        <p:nvSpPr>
          <p:cNvPr id="3" name="Content Placeholder 2">
            <a:extLst>
              <a:ext uri="{FF2B5EF4-FFF2-40B4-BE49-F238E27FC236}">
                <a16:creationId xmlns:a16="http://schemas.microsoft.com/office/drawing/2014/main" id="{12F84801-78E0-CA04-A695-BB9720F89FC7}"/>
              </a:ext>
            </a:extLst>
          </p:cNvPr>
          <p:cNvSpPr>
            <a:spLocks noGrp="1"/>
          </p:cNvSpPr>
          <p:nvPr>
            <p:ph idx="1"/>
          </p:nvPr>
        </p:nvSpPr>
        <p:spPr>
          <a:xfrm>
            <a:off x="581192" y="1931438"/>
            <a:ext cx="11029615" cy="4851918"/>
          </a:xfrm>
        </p:spPr>
        <p:txBody>
          <a:bodyPr>
            <a:normAutofit fontScale="77500" lnSpcReduction="20000"/>
          </a:bodyPr>
          <a:lstStyle/>
          <a:p>
            <a:pPr marL="0" indent="0">
              <a:buNone/>
            </a:pPr>
            <a:r>
              <a:rPr lang="en-US" sz="2100" b="1" i="0" dirty="0">
                <a:solidFill>
                  <a:schemeClr val="tx1"/>
                </a:solidFill>
                <a:effectLst/>
              </a:rPr>
              <a:t>NOTE</a:t>
            </a:r>
            <a:r>
              <a:rPr lang="en-US" sz="2100" b="0" i="0" dirty="0">
                <a:solidFill>
                  <a:schemeClr val="tx1"/>
                </a:solidFill>
                <a:effectLst/>
              </a:rPr>
              <a:t>: Stress reducing habits should not replace medications or other therapies prescribed by your health care or mental health care provider. If you are experiencing depression, anxiety, or other mental distress, see your provider right away.</a:t>
            </a:r>
          </a:p>
          <a:p>
            <a:pPr marL="0" indent="0">
              <a:buNone/>
            </a:pPr>
            <a:endParaRPr lang="en-US" sz="2100" b="1" dirty="0">
              <a:solidFill>
                <a:schemeClr val="tx1"/>
              </a:solidFill>
            </a:endParaRPr>
          </a:p>
          <a:p>
            <a:pPr marL="0" indent="0">
              <a:buNone/>
            </a:pPr>
            <a:r>
              <a:rPr lang="en-US" sz="1500" b="1" dirty="0"/>
              <a:t>SPH Counseling &amp; Wellness: </a:t>
            </a:r>
          </a:p>
          <a:p>
            <a:pPr>
              <a:buFont typeface="Wingdings" panose="05000000000000000000" pitchFamily="2" charset="2"/>
              <a:buChar char="§"/>
            </a:pPr>
            <a:r>
              <a:rPr lang="en-US" sz="1500" dirty="0"/>
              <a:t>Free counseling support for students living in NY state. We can offer referrals for students out of state. </a:t>
            </a:r>
          </a:p>
          <a:p>
            <a:pPr marL="0" indent="0">
              <a:buNone/>
            </a:pPr>
            <a:r>
              <a:rPr lang="en-US" sz="1500" dirty="0">
                <a:hlinkClick r:id="rId2"/>
              </a:rPr>
              <a:t>https://sph.cuny.edu/students/student-services/student-wellness/counseling-and-wellness-services/</a:t>
            </a:r>
            <a:endParaRPr lang="en-US" sz="1500" dirty="0"/>
          </a:p>
          <a:p>
            <a:pPr marL="0" indent="0">
              <a:buNone/>
            </a:pPr>
            <a:endParaRPr lang="en-US" sz="1500" dirty="0"/>
          </a:p>
          <a:p>
            <a:pPr marL="0" indent="0">
              <a:buNone/>
            </a:pPr>
            <a:r>
              <a:rPr lang="en-US" sz="1500" b="1" dirty="0"/>
              <a:t>Mental Health Resources: </a:t>
            </a:r>
          </a:p>
          <a:p>
            <a:pPr>
              <a:buFont typeface="Wingdings" panose="05000000000000000000" pitchFamily="2" charset="2"/>
              <a:buChar char="§"/>
            </a:pPr>
            <a:r>
              <a:rPr lang="en-US" sz="1500" dirty="0"/>
              <a:t>For free 24/7 support or referrals there is CUNY Crisis, NYC WELL or the national 988 mental health hotline (info below)</a:t>
            </a:r>
          </a:p>
          <a:p>
            <a:pPr lvl="2">
              <a:buFont typeface="Wingdings" panose="05000000000000000000" pitchFamily="2" charset="2"/>
              <a:buChar char="§"/>
            </a:pPr>
            <a:r>
              <a:rPr lang="en-US" sz="1500" b="1" i="0" dirty="0">
                <a:effectLst/>
              </a:rPr>
              <a:t>Crisis Text Line: </a:t>
            </a:r>
            <a:r>
              <a:rPr lang="en-US" sz="1500" b="0" i="0" dirty="0">
                <a:effectLst/>
              </a:rPr>
              <a:t>Text </a:t>
            </a:r>
            <a:r>
              <a:rPr lang="en-US" sz="1500" b="1" i="0" dirty="0">
                <a:effectLst/>
              </a:rPr>
              <a:t>CUNY</a:t>
            </a:r>
            <a:r>
              <a:rPr lang="en-US" sz="1500" b="0" i="0" dirty="0">
                <a:effectLst/>
              </a:rPr>
              <a:t> to 741741 for crisis counseling </a:t>
            </a:r>
          </a:p>
          <a:p>
            <a:pPr lvl="2">
              <a:buFont typeface="Wingdings" panose="05000000000000000000" pitchFamily="2" charset="2"/>
              <a:buChar char="§"/>
            </a:pPr>
            <a:r>
              <a:rPr lang="en-US" sz="1500" b="0" i="0" dirty="0">
                <a:effectLst/>
              </a:rPr>
              <a:t>NYC WELL: Text WELL to 65173; Chat: </a:t>
            </a:r>
            <a:r>
              <a:rPr lang="en-US" sz="1500" b="0" i="0" dirty="0">
                <a:effectLst/>
                <a:hlinkClick r:id="rId3" tooltip="Original URL: https://nycwell.cityofnewyork.us/en/. Click or tap if you trust this link.">
                  <a:extLst>
                    <a:ext uri="{A12FA001-AC4F-418D-AE19-62706E023703}">
                      <ahyp:hlinkClr xmlns:ahyp="http://schemas.microsoft.com/office/drawing/2018/hyperlinkcolor" val="tx"/>
                    </a:ext>
                  </a:extLst>
                </a:hlinkClick>
              </a:rPr>
              <a:t>https://nycwell.cityofnewyork.us/en/</a:t>
            </a:r>
            <a:r>
              <a:rPr lang="en-US" sz="1500" dirty="0"/>
              <a:t>; </a:t>
            </a:r>
            <a:r>
              <a:rPr lang="en-US" sz="1500" b="0" i="0" dirty="0">
                <a:effectLst/>
              </a:rPr>
              <a:t>Call 1-888-NYC-WELL (1-888-692-9355) </a:t>
            </a:r>
          </a:p>
          <a:p>
            <a:pPr lvl="2">
              <a:buFont typeface="Wingdings" panose="05000000000000000000" pitchFamily="2" charset="2"/>
              <a:buChar char="§"/>
            </a:pPr>
            <a:r>
              <a:rPr lang="en-US" sz="1500" b="0" i="0" dirty="0">
                <a:effectLst/>
              </a:rPr>
              <a:t>988: Text to 988; Chat: </a:t>
            </a:r>
            <a:r>
              <a:rPr lang="en-US" sz="1500" b="0" i="0" dirty="0">
                <a:effectLst/>
                <a:hlinkClick r:id="rId4" tooltip="Original URL: https://988lifeline.org/chat/. Click or tap if you trust this link.">
                  <a:extLst>
                    <a:ext uri="{A12FA001-AC4F-418D-AE19-62706E023703}">
                      <ahyp:hlinkClr xmlns:ahyp="http://schemas.microsoft.com/office/drawing/2018/hyperlinkcolor" val="tx"/>
                    </a:ext>
                  </a:extLst>
                </a:hlinkClick>
              </a:rPr>
              <a:t>https://988lifeline.org/chat/</a:t>
            </a:r>
            <a:r>
              <a:rPr lang="en-US" sz="1500" dirty="0"/>
              <a:t>; </a:t>
            </a:r>
            <a:r>
              <a:rPr lang="en-US" sz="1500" b="0" i="0" dirty="0">
                <a:effectLst/>
              </a:rPr>
              <a:t>Call 988 </a:t>
            </a:r>
          </a:p>
          <a:p>
            <a:pPr>
              <a:buFont typeface="Wingdings" panose="05000000000000000000" pitchFamily="2" charset="2"/>
              <a:buChar char="§"/>
            </a:pPr>
            <a:endParaRPr lang="en-US" sz="1500" dirty="0"/>
          </a:p>
          <a:p>
            <a:pPr>
              <a:buFont typeface="Wingdings" panose="05000000000000000000" pitchFamily="2" charset="2"/>
              <a:buChar char="§"/>
            </a:pPr>
            <a:r>
              <a:rPr lang="en-US" sz="1500" dirty="0"/>
              <a:t>For outside providers:</a:t>
            </a:r>
          </a:p>
          <a:p>
            <a:pPr lvl="2">
              <a:buFont typeface="Wingdings" panose="05000000000000000000" pitchFamily="2" charset="2"/>
              <a:buChar char="§"/>
            </a:pPr>
            <a:r>
              <a:rPr lang="en-US" sz="1500" dirty="0"/>
              <a:t>Search providers through your health insurance website </a:t>
            </a:r>
          </a:p>
          <a:p>
            <a:pPr lvl="2">
              <a:buFont typeface="Wingdings" panose="05000000000000000000" pitchFamily="2" charset="2"/>
              <a:buChar char="§"/>
            </a:pPr>
            <a:r>
              <a:rPr lang="en-US" sz="1500" dirty="0"/>
              <a:t>Psychology Today: </a:t>
            </a:r>
            <a:r>
              <a:rPr lang="en-US" sz="1500" dirty="0">
                <a:hlinkClick r:id="rId5"/>
              </a:rPr>
              <a:t>https://www.psychologytoday.com/</a:t>
            </a:r>
            <a:endParaRPr lang="en-US" sz="1500" dirty="0"/>
          </a:p>
          <a:p>
            <a:pPr lvl="2">
              <a:buFont typeface="Wingdings" panose="05000000000000000000" pitchFamily="2" charset="2"/>
              <a:buChar char="§"/>
            </a:pPr>
            <a:r>
              <a:rPr lang="en-US" sz="1500" dirty="0"/>
              <a:t>Open Path Collective: </a:t>
            </a:r>
            <a:r>
              <a:rPr lang="en-US" sz="1500" dirty="0">
                <a:hlinkClick r:id="rId6"/>
              </a:rPr>
              <a:t>https://openpathcollective.org/</a:t>
            </a:r>
            <a:r>
              <a:rPr lang="en-US" sz="1500" dirty="0"/>
              <a:t> </a:t>
            </a:r>
          </a:p>
          <a:p>
            <a:pPr lvl="2">
              <a:buFont typeface="Wingdings" panose="05000000000000000000" pitchFamily="2" charset="2"/>
              <a:buChar char="§"/>
            </a:pPr>
            <a:r>
              <a:rPr lang="en-US" sz="1500" dirty="0"/>
              <a:t>Telehealth clinics: Mindful Care </a:t>
            </a:r>
            <a:r>
              <a:rPr lang="en-US" sz="1500" dirty="0">
                <a:hlinkClick r:id="rId7"/>
              </a:rPr>
              <a:t>https://www.mindful.care</a:t>
            </a:r>
            <a:r>
              <a:rPr lang="en-US" sz="1500" dirty="0"/>
              <a:t> and </a:t>
            </a:r>
            <a:r>
              <a:rPr lang="en-US" sz="1500" dirty="0" err="1"/>
              <a:t>Lifestance</a:t>
            </a:r>
            <a:r>
              <a:rPr lang="en-US" sz="1500" dirty="0"/>
              <a:t> Health </a:t>
            </a:r>
            <a:r>
              <a:rPr lang="en-US" sz="1500" dirty="0">
                <a:hlinkClick r:id="rId8"/>
              </a:rPr>
              <a:t>https://lifestance.com/</a:t>
            </a:r>
            <a:r>
              <a:rPr lang="en-US" sz="1500" dirty="0"/>
              <a:t> </a:t>
            </a:r>
            <a:endParaRPr lang="en-US" dirty="0"/>
          </a:p>
          <a:p>
            <a:pPr marL="0" indent="0">
              <a:buNone/>
            </a:pPr>
            <a:endParaRPr lang="en-US" dirty="0"/>
          </a:p>
        </p:txBody>
      </p:sp>
    </p:spTree>
    <p:extLst>
      <p:ext uri="{BB962C8B-B14F-4D97-AF65-F5344CB8AC3E}">
        <p14:creationId xmlns:p14="http://schemas.microsoft.com/office/powerpoint/2010/main" val="3594564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F268-1541-4AF9-20A3-96FCEC0C78F1}"/>
              </a:ext>
            </a:extLst>
          </p:cNvPr>
          <p:cNvSpPr>
            <a:spLocks noGrp="1"/>
          </p:cNvSpPr>
          <p:nvPr>
            <p:ph type="title"/>
          </p:nvPr>
        </p:nvSpPr>
        <p:spPr/>
        <p:txBody>
          <a:bodyPr/>
          <a:lstStyle/>
          <a:p>
            <a:r>
              <a:rPr lang="en-US" dirty="0"/>
              <a:t>Reminder to: Practice positive affirmations </a:t>
            </a:r>
            <a:r>
              <a:rPr lang="en-US" dirty="0">
                <a:sym typeface="Wingdings" panose="05000000000000000000" pitchFamily="2" charset="2"/>
              </a:rPr>
              <a:t></a:t>
            </a:r>
            <a:endParaRPr lang="en-US" dirty="0"/>
          </a:p>
        </p:txBody>
      </p:sp>
      <p:sp>
        <p:nvSpPr>
          <p:cNvPr id="3" name="Content Placeholder 2">
            <a:extLst>
              <a:ext uri="{FF2B5EF4-FFF2-40B4-BE49-F238E27FC236}">
                <a16:creationId xmlns:a16="http://schemas.microsoft.com/office/drawing/2014/main" id="{BBE5888D-A834-679A-660A-5E729783F899}"/>
              </a:ext>
            </a:extLst>
          </p:cNvPr>
          <p:cNvSpPr>
            <a:spLocks noGrp="1"/>
          </p:cNvSpPr>
          <p:nvPr>
            <p:ph idx="1"/>
          </p:nvPr>
        </p:nvSpPr>
        <p:spPr/>
        <p:txBody>
          <a:bodyPr/>
          <a:lstStyle/>
          <a:p>
            <a:pPr algn="l" fontAlgn="base">
              <a:buFont typeface="Wingdings" panose="05000000000000000000" pitchFamily="2" charset="2"/>
              <a:buChar char="§"/>
            </a:pPr>
            <a:r>
              <a:rPr lang="en-US" b="0" i="1" dirty="0">
                <a:solidFill>
                  <a:schemeClr val="tx1"/>
                </a:solidFill>
                <a:effectLst/>
              </a:rPr>
              <a:t>“I am smart and capable of achieving success”</a:t>
            </a:r>
          </a:p>
          <a:p>
            <a:pPr algn="l" fontAlgn="base">
              <a:buFont typeface="Wingdings" panose="05000000000000000000" pitchFamily="2" charset="2"/>
              <a:buChar char="§"/>
            </a:pPr>
            <a:r>
              <a:rPr lang="en-US" b="0" i="1" dirty="0">
                <a:solidFill>
                  <a:schemeClr val="tx1"/>
                </a:solidFill>
                <a:effectLst/>
              </a:rPr>
              <a:t>“I am loved and supported by my family and friends”</a:t>
            </a:r>
          </a:p>
          <a:p>
            <a:pPr algn="l" fontAlgn="base">
              <a:buFont typeface="Wingdings" panose="05000000000000000000" pitchFamily="2" charset="2"/>
              <a:buChar char="§"/>
            </a:pPr>
            <a:r>
              <a:rPr lang="en-US" b="0" i="1" dirty="0">
                <a:solidFill>
                  <a:schemeClr val="tx1"/>
                </a:solidFill>
                <a:effectLst/>
              </a:rPr>
              <a:t>“I have the ability to work hard and follow through with tasks”</a:t>
            </a:r>
          </a:p>
          <a:p>
            <a:pPr algn="l" fontAlgn="base">
              <a:buFont typeface="Wingdings" panose="05000000000000000000" pitchFamily="2" charset="2"/>
              <a:buChar char="§"/>
            </a:pPr>
            <a:r>
              <a:rPr lang="en-US" b="0" i="1" dirty="0">
                <a:solidFill>
                  <a:schemeClr val="tx1"/>
                </a:solidFill>
                <a:effectLst/>
              </a:rPr>
              <a:t>“I’m responsible for how I react to situations”</a:t>
            </a:r>
          </a:p>
          <a:p>
            <a:pPr algn="l" fontAlgn="base">
              <a:buFont typeface="Wingdings" panose="05000000000000000000" pitchFamily="2" charset="2"/>
              <a:buChar char="§"/>
            </a:pPr>
            <a:r>
              <a:rPr lang="en-US" b="0" i="1" dirty="0">
                <a:solidFill>
                  <a:schemeClr val="tx1"/>
                </a:solidFill>
                <a:effectLst/>
              </a:rPr>
              <a:t>“I can get through anything with determination and focus”</a:t>
            </a:r>
          </a:p>
          <a:p>
            <a:pPr algn="l" fontAlgn="base">
              <a:buFont typeface="Wingdings" panose="05000000000000000000" pitchFamily="2" charset="2"/>
              <a:buChar char="§"/>
            </a:pPr>
            <a:r>
              <a:rPr lang="en-US" b="0" i="1" dirty="0">
                <a:solidFill>
                  <a:schemeClr val="tx1"/>
                </a:solidFill>
                <a:effectLst/>
              </a:rPr>
              <a:t>“I have a positive attitude even when faced with challenges”</a:t>
            </a:r>
          </a:p>
          <a:p>
            <a:pPr algn="l" fontAlgn="base">
              <a:buFont typeface="Wingdings" panose="05000000000000000000" pitchFamily="2" charset="2"/>
              <a:buChar char="§"/>
            </a:pPr>
            <a:r>
              <a:rPr lang="en-US" b="0" i="1" dirty="0">
                <a:solidFill>
                  <a:schemeClr val="tx1"/>
                </a:solidFill>
                <a:effectLst/>
              </a:rPr>
              <a:t>“It’s ok to express my emotions in healthy ways”</a:t>
            </a:r>
          </a:p>
        </p:txBody>
      </p:sp>
    </p:spTree>
    <p:extLst>
      <p:ext uri="{BB962C8B-B14F-4D97-AF65-F5344CB8AC3E}">
        <p14:creationId xmlns:p14="http://schemas.microsoft.com/office/powerpoint/2010/main" val="2658033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9C8575-02EB-F5FF-DEC8-AFD243019293}"/>
              </a:ext>
            </a:extLst>
          </p:cNvPr>
          <p:cNvSpPr>
            <a:spLocks noGrp="1"/>
          </p:cNvSpPr>
          <p:nvPr>
            <p:ph type="title"/>
          </p:nvPr>
        </p:nvSpPr>
        <p:spPr/>
        <p:txBody>
          <a:bodyPr/>
          <a:lstStyle/>
          <a:p>
            <a:r>
              <a:rPr lang="en-US" dirty="0"/>
              <a:t>habits that we’ll cover in this webinar series:</a:t>
            </a:r>
          </a:p>
        </p:txBody>
      </p:sp>
      <p:sp>
        <p:nvSpPr>
          <p:cNvPr id="3" name="Content Placeholder 2">
            <a:extLst>
              <a:ext uri="{FF2B5EF4-FFF2-40B4-BE49-F238E27FC236}">
                <a16:creationId xmlns:a16="http://schemas.microsoft.com/office/drawing/2014/main" id="{E2D19BB0-44E8-B2FA-E1B3-E9C393563235}"/>
              </a:ext>
            </a:extLst>
          </p:cNvPr>
          <p:cNvSpPr>
            <a:spLocks noGrp="1"/>
          </p:cNvSpPr>
          <p:nvPr>
            <p:ph idx="1"/>
          </p:nvPr>
        </p:nvSpPr>
        <p:spPr/>
        <p:txBody>
          <a:bodyPr>
            <a:normAutofit/>
          </a:bodyPr>
          <a:lstStyle/>
          <a:p>
            <a:pPr marL="0" marR="0" indent="0">
              <a:lnSpc>
                <a:spcPct val="107000"/>
              </a:lnSpc>
              <a:spcBef>
                <a:spcPts val="0"/>
              </a:spcBef>
              <a:spcAft>
                <a:spcPts val="800"/>
              </a:spcAft>
              <a:buNone/>
            </a:pPr>
            <a:endPar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Time Management</a:t>
            </a:r>
            <a:r>
              <a:rPr lang="en-US" sz="1800" kern="0" dirty="0">
                <a:solidFill>
                  <a:schemeClr val="tx1"/>
                </a:solidFill>
                <a:effectLst/>
                <a:ea typeface="Times New Roman" panose="02020603050405020304" pitchFamily="18" charset="0"/>
                <a:cs typeface="Times New Roman" panose="02020603050405020304" pitchFamily="18" charset="0"/>
              </a:rPr>
              <a:t> </a:t>
            </a:r>
          </a:p>
          <a:p>
            <a:pPr marL="0" marR="0">
              <a:lnSpc>
                <a:spcPct val="107000"/>
              </a:lnSpc>
              <a:spcBef>
                <a:spcPts val="0"/>
              </a:spcBef>
              <a:spcAft>
                <a:spcPts val="800"/>
              </a:spcAft>
              <a:buFont typeface="Wingdings" panose="05000000000000000000" pitchFamily="2" charset="2"/>
              <a:buChar char="§"/>
            </a:pPr>
            <a:r>
              <a:rPr lang="en-US" sz="1800" kern="0" dirty="0">
                <a:solidFill>
                  <a:schemeClr val="tx1"/>
                </a:solidFill>
                <a:effectLst/>
                <a:ea typeface="Times New Roman" panose="02020603050405020304" pitchFamily="18" charset="0"/>
                <a:cs typeface="Times New Roman" panose="02020603050405020304" pitchFamily="18" charset="0"/>
              </a:rPr>
              <a:t>G</a:t>
            </a:r>
            <a:r>
              <a:rPr lang="en-US" kern="0" dirty="0">
                <a:solidFill>
                  <a:schemeClr val="tx1"/>
                </a:solidFill>
                <a:ea typeface="Times New Roman" panose="02020603050405020304" pitchFamily="18" charset="0"/>
                <a:cs typeface="Times New Roman" panose="02020603050405020304" pitchFamily="18" charset="0"/>
              </a:rPr>
              <a:t>oal Setting </a:t>
            </a:r>
          </a:p>
          <a:p>
            <a:pPr marL="0" marR="0">
              <a:lnSpc>
                <a:spcPct val="107000"/>
              </a:lnSpc>
              <a:spcBef>
                <a:spcPts val="0"/>
              </a:spcBef>
              <a:spcAft>
                <a:spcPts val="800"/>
              </a:spcAft>
              <a:buFont typeface="Wingdings" panose="05000000000000000000" pitchFamily="2" charset="2"/>
              <a:buChar char="§"/>
            </a:pPr>
            <a:r>
              <a:rPr lang="en-US" sz="1800" kern="0" dirty="0">
                <a:solidFill>
                  <a:schemeClr val="tx1"/>
                </a:solidFill>
                <a:effectLst/>
                <a:ea typeface="Times New Roman" panose="02020603050405020304" pitchFamily="18" charset="0"/>
                <a:cs typeface="Times New Roman" panose="02020603050405020304" pitchFamily="18" charset="0"/>
              </a:rPr>
              <a:t>Self Care</a:t>
            </a: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Mindfulness </a:t>
            </a:r>
          </a:p>
          <a:p>
            <a:pPr marL="0" marR="0">
              <a:lnSpc>
                <a:spcPct val="107000"/>
              </a:lnSpc>
              <a:spcBef>
                <a:spcPts val="0"/>
              </a:spcBef>
              <a:spcAft>
                <a:spcPts val="800"/>
              </a:spcAft>
              <a:buFont typeface="Wingdings" panose="05000000000000000000" pitchFamily="2" charset="2"/>
              <a:buChar char="§"/>
            </a:pPr>
            <a:r>
              <a:rPr lang="en-US" sz="1800" kern="0" dirty="0">
                <a:solidFill>
                  <a:schemeClr val="tx1"/>
                </a:solidFill>
                <a:effectLst/>
                <a:ea typeface="Times New Roman" panose="02020603050405020304" pitchFamily="18" charset="0"/>
                <a:cs typeface="Times New Roman" panose="02020603050405020304" pitchFamily="18" charset="0"/>
              </a:rPr>
              <a:t>Stress Reduction (This week!)</a:t>
            </a: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Combating Perfectionism </a:t>
            </a:r>
          </a:p>
          <a:p>
            <a:pPr marL="0" marR="0">
              <a:lnSpc>
                <a:spcPct val="107000"/>
              </a:lnSpc>
              <a:spcBef>
                <a:spcPts val="0"/>
              </a:spcBef>
              <a:spcAft>
                <a:spcPts val="800"/>
              </a:spcAft>
              <a:buFont typeface="Wingdings" panose="05000000000000000000" pitchFamily="2" charset="2"/>
              <a:buChar char="§"/>
            </a:pPr>
            <a:r>
              <a:rPr lang="en-US" kern="0" dirty="0">
                <a:solidFill>
                  <a:schemeClr val="tx1"/>
                </a:solidFill>
                <a:ea typeface="Times New Roman" panose="02020603050405020304" pitchFamily="18" charset="0"/>
                <a:cs typeface="Times New Roman" panose="02020603050405020304" pitchFamily="18" charset="0"/>
              </a:rPr>
              <a:t>Building Positive Self Talk </a:t>
            </a:r>
            <a:endParaRPr lang="en-US" sz="1800" kern="0" dirty="0">
              <a:solidFill>
                <a:schemeClr val="tx1"/>
              </a:solidFill>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02059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3B07-C748-4AD4-F02C-422FEE121724}"/>
              </a:ext>
            </a:extLst>
          </p:cNvPr>
          <p:cNvSpPr>
            <a:spLocks noGrp="1"/>
          </p:cNvSpPr>
          <p:nvPr>
            <p:ph type="title"/>
          </p:nvPr>
        </p:nvSpPr>
        <p:spPr/>
        <p:txBody>
          <a:bodyPr/>
          <a:lstStyle/>
          <a:p>
            <a:r>
              <a:rPr lang="en-US" dirty="0"/>
              <a:t>Habit 1: Develop your own Stress &amp; Anxiety Toolkit  </a:t>
            </a:r>
          </a:p>
        </p:txBody>
      </p:sp>
      <p:sp>
        <p:nvSpPr>
          <p:cNvPr id="3" name="Content Placeholder 2">
            <a:extLst>
              <a:ext uri="{FF2B5EF4-FFF2-40B4-BE49-F238E27FC236}">
                <a16:creationId xmlns:a16="http://schemas.microsoft.com/office/drawing/2014/main" id="{E804AC21-8DD4-165E-FDBA-A73B7E64041B}"/>
              </a:ext>
            </a:extLst>
          </p:cNvPr>
          <p:cNvSpPr>
            <a:spLocks noGrp="1"/>
          </p:cNvSpPr>
          <p:nvPr>
            <p:ph idx="1"/>
          </p:nvPr>
        </p:nvSpPr>
        <p:spPr/>
        <p:txBody>
          <a:bodyPr>
            <a:normAutofit/>
          </a:bodyPr>
          <a:lstStyle/>
          <a:p>
            <a:pPr>
              <a:buFont typeface="Wingdings" panose="05000000000000000000" pitchFamily="2" charset="2"/>
              <a:buChar char="§"/>
            </a:pPr>
            <a:r>
              <a:rPr lang="en-US" dirty="0">
                <a:solidFill>
                  <a:schemeClr val="tx1"/>
                </a:solidFill>
              </a:rPr>
              <a:t>Most everybody experiences stress and anxiety to varying degrees. Each individual carries resources and knowledge to manage day-to-day experiences. These resources and knowledge have been shaped on the individual level by family, friends, mentors, and on a community level via culture, environments, and by the various systems which an individual interacts. </a:t>
            </a:r>
          </a:p>
          <a:p>
            <a:pPr>
              <a:buFont typeface="Wingdings" panose="05000000000000000000" pitchFamily="2" charset="2"/>
              <a:buChar char="§"/>
            </a:pPr>
            <a:r>
              <a:rPr lang="en-US" dirty="0">
                <a:solidFill>
                  <a:schemeClr val="tx1"/>
                </a:solidFill>
              </a:rPr>
              <a:t>There are countless resources and practices that humans engage in to manage everyday stress and anxiety. This toolkit recognizes that each participant carries their own forms of knowledge and are the experts of their own lives. </a:t>
            </a:r>
          </a:p>
          <a:p>
            <a:pPr>
              <a:buFont typeface="Wingdings" panose="05000000000000000000" pitchFamily="2" charset="2"/>
              <a:buChar char="§"/>
            </a:pPr>
            <a:r>
              <a:rPr lang="en-US" dirty="0">
                <a:solidFill>
                  <a:schemeClr val="tx1"/>
                </a:solidFill>
              </a:rPr>
              <a:t>In this webinar, students can take an inventory of their own existing personal toolkit, as well as, further cultivate their toolkit with new practices. </a:t>
            </a:r>
            <a:endParaRPr lang="en-US" b="0" i="0" dirty="0">
              <a:solidFill>
                <a:schemeClr val="tx1"/>
              </a:solidFill>
              <a:effectLst/>
            </a:endParaRPr>
          </a:p>
        </p:txBody>
      </p:sp>
      <p:sp>
        <p:nvSpPr>
          <p:cNvPr id="5" name="TextBox 4">
            <a:extLst>
              <a:ext uri="{FF2B5EF4-FFF2-40B4-BE49-F238E27FC236}">
                <a16:creationId xmlns:a16="http://schemas.microsoft.com/office/drawing/2014/main" id="{09BA51B1-BB4E-4F30-6563-01092915BFAD}"/>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https://healthy.ucla.edu/wp-content/uploads/2020/08/Stress-Anxiety-Toolkit.pdf</a:t>
            </a:r>
            <a:endParaRPr lang="en-US" sz="1200" i="1" dirty="0"/>
          </a:p>
        </p:txBody>
      </p:sp>
    </p:spTree>
    <p:extLst>
      <p:ext uri="{BB962C8B-B14F-4D97-AF65-F5344CB8AC3E}">
        <p14:creationId xmlns:p14="http://schemas.microsoft.com/office/powerpoint/2010/main" val="3401836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7C3D83-A0B9-DD6B-92BA-5F16958D05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DDC7C0-CA6D-912B-F38E-04FD969475C4}"/>
              </a:ext>
            </a:extLst>
          </p:cNvPr>
          <p:cNvSpPr>
            <a:spLocks noGrp="1"/>
          </p:cNvSpPr>
          <p:nvPr>
            <p:ph type="title"/>
          </p:nvPr>
        </p:nvSpPr>
        <p:spPr/>
        <p:txBody>
          <a:bodyPr/>
          <a:lstStyle/>
          <a:p>
            <a:r>
              <a:rPr lang="en-US" dirty="0"/>
              <a:t>Habit 2: utilize Empowerment approach</a:t>
            </a:r>
          </a:p>
        </p:txBody>
      </p:sp>
      <p:sp>
        <p:nvSpPr>
          <p:cNvPr id="3" name="Content Placeholder 2">
            <a:extLst>
              <a:ext uri="{FF2B5EF4-FFF2-40B4-BE49-F238E27FC236}">
                <a16:creationId xmlns:a16="http://schemas.microsoft.com/office/drawing/2014/main" id="{574917E5-B76D-36BE-3D5F-966B07690FD8}"/>
              </a:ext>
            </a:extLst>
          </p:cNvPr>
          <p:cNvSpPr>
            <a:spLocks noGrp="1"/>
          </p:cNvSpPr>
          <p:nvPr>
            <p:ph idx="1"/>
          </p:nvPr>
        </p:nvSpPr>
        <p:spPr/>
        <p:txBody>
          <a:bodyPr>
            <a:normAutofit/>
          </a:bodyPr>
          <a:lstStyle/>
          <a:p>
            <a:pPr>
              <a:buFont typeface="Wingdings" panose="05000000000000000000" pitchFamily="2" charset="2"/>
              <a:buChar char="§"/>
            </a:pPr>
            <a:r>
              <a:rPr lang="en-US" dirty="0"/>
              <a:t>Strengths-based</a:t>
            </a:r>
          </a:p>
          <a:p>
            <a:pPr>
              <a:buFont typeface="Wingdings" panose="05000000000000000000" pitchFamily="2" charset="2"/>
              <a:buChar char="§"/>
            </a:pPr>
            <a:r>
              <a:rPr lang="en-US" dirty="0"/>
              <a:t>Arts and healing-informed</a:t>
            </a:r>
          </a:p>
          <a:p>
            <a:pPr>
              <a:buFont typeface="Wingdings" panose="05000000000000000000" pitchFamily="2" charset="2"/>
              <a:buChar char="§"/>
            </a:pPr>
            <a:r>
              <a:rPr lang="en-US" dirty="0"/>
              <a:t>Trauma-informed</a:t>
            </a:r>
          </a:p>
          <a:p>
            <a:pPr>
              <a:buFont typeface="Wingdings" panose="05000000000000000000" pitchFamily="2" charset="2"/>
              <a:buChar char="§"/>
            </a:pPr>
            <a:r>
              <a:rPr lang="en-US" dirty="0"/>
              <a:t>Focused on nurturing and celebrating resilience</a:t>
            </a:r>
            <a:endParaRPr lang="en-US" b="0" i="0" dirty="0">
              <a:solidFill>
                <a:schemeClr val="tx1"/>
              </a:solidFill>
              <a:effectLst/>
            </a:endParaRPr>
          </a:p>
        </p:txBody>
      </p:sp>
      <p:sp>
        <p:nvSpPr>
          <p:cNvPr id="5" name="TextBox 4">
            <a:extLst>
              <a:ext uri="{FF2B5EF4-FFF2-40B4-BE49-F238E27FC236}">
                <a16:creationId xmlns:a16="http://schemas.microsoft.com/office/drawing/2014/main" id="{F2934FD1-916E-95B0-3C5E-959EA042EF08}"/>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https://healthy.ucla.edu/wp-content/uploads/2020/08/Stress-Anxiety-Toolkit.pdf</a:t>
            </a:r>
            <a:endParaRPr lang="en-US" sz="1200" i="1" dirty="0"/>
          </a:p>
        </p:txBody>
      </p:sp>
    </p:spTree>
    <p:extLst>
      <p:ext uri="{BB962C8B-B14F-4D97-AF65-F5344CB8AC3E}">
        <p14:creationId xmlns:p14="http://schemas.microsoft.com/office/powerpoint/2010/main" val="29860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6BA388-823F-9516-EF68-8209026E46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E4DF23-BC31-14F7-9907-CEF81EAD49C7}"/>
              </a:ext>
            </a:extLst>
          </p:cNvPr>
          <p:cNvSpPr>
            <a:spLocks noGrp="1"/>
          </p:cNvSpPr>
          <p:nvPr>
            <p:ph type="title"/>
          </p:nvPr>
        </p:nvSpPr>
        <p:spPr/>
        <p:txBody>
          <a:bodyPr/>
          <a:lstStyle/>
          <a:p>
            <a:r>
              <a:rPr lang="en-US" dirty="0"/>
              <a:t>Habit 3: build self awareness</a:t>
            </a:r>
          </a:p>
        </p:txBody>
      </p:sp>
      <p:sp>
        <p:nvSpPr>
          <p:cNvPr id="3" name="Content Placeholder 2">
            <a:extLst>
              <a:ext uri="{FF2B5EF4-FFF2-40B4-BE49-F238E27FC236}">
                <a16:creationId xmlns:a16="http://schemas.microsoft.com/office/drawing/2014/main" id="{86E362FC-53E0-57A1-9FCF-F3E2AD6F8905}"/>
              </a:ext>
            </a:extLst>
          </p:cNvPr>
          <p:cNvSpPr>
            <a:spLocks noGrp="1"/>
          </p:cNvSpPr>
          <p:nvPr>
            <p:ph idx="1"/>
          </p:nvPr>
        </p:nvSpPr>
        <p:spPr/>
        <p:txBody>
          <a:bodyPr>
            <a:normAutofit/>
          </a:bodyPr>
          <a:lstStyle/>
          <a:p>
            <a:pPr>
              <a:buFont typeface="Wingdings" panose="05000000000000000000" pitchFamily="2" charset="2"/>
              <a:buChar char="§"/>
            </a:pPr>
            <a:r>
              <a:rPr lang="en-US" b="0" i="0" dirty="0">
                <a:solidFill>
                  <a:schemeClr val="tx1"/>
                </a:solidFill>
                <a:effectLst/>
              </a:rPr>
              <a:t>Build one’s own self awareness of their stress and anxiety</a:t>
            </a:r>
          </a:p>
          <a:p>
            <a:pPr>
              <a:buFont typeface="Wingdings" panose="05000000000000000000" pitchFamily="2" charset="2"/>
              <a:buChar char="§"/>
            </a:pPr>
            <a:r>
              <a:rPr lang="en-US" b="0" i="0" dirty="0">
                <a:solidFill>
                  <a:schemeClr val="tx1"/>
                </a:solidFill>
                <a:effectLst/>
              </a:rPr>
              <a:t>Take a full inventory</a:t>
            </a:r>
          </a:p>
          <a:p>
            <a:pPr>
              <a:buFont typeface="Wingdings" panose="05000000000000000000" pitchFamily="2" charset="2"/>
              <a:buChar char="§"/>
            </a:pPr>
            <a:r>
              <a:rPr lang="en-US" dirty="0">
                <a:solidFill>
                  <a:schemeClr val="tx1"/>
                </a:solidFill>
              </a:rPr>
              <a:t>Where does the stress and anxiety live in your body? </a:t>
            </a:r>
          </a:p>
          <a:p>
            <a:pPr>
              <a:buFont typeface="Wingdings" panose="05000000000000000000" pitchFamily="2" charset="2"/>
              <a:buChar char="§"/>
            </a:pPr>
            <a:r>
              <a:rPr lang="en-US" dirty="0">
                <a:solidFill>
                  <a:schemeClr val="tx1"/>
                </a:solidFill>
              </a:rPr>
              <a:t>What triggers the stress/anxiety? (i.e. what’s the stressors?)</a:t>
            </a:r>
          </a:p>
          <a:p>
            <a:pPr>
              <a:buFont typeface="Wingdings" panose="05000000000000000000" pitchFamily="2" charset="2"/>
              <a:buChar char="§"/>
            </a:pPr>
            <a:r>
              <a:rPr lang="en-US" b="0" i="0" dirty="0">
                <a:solidFill>
                  <a:schemeClr val="tx1"/>
                </a:solidFill>
                <a:effectLst/>
              </a:rPr>
              <a:t>How do you currently c</a:t>
            </a:r>
            <a:r>
              <a:rPr lang="en-US" dirty="0">
                <a:solidFill>
                  <a:schemeClr val="tx1"/>
                </a:solidFill>
              </a:rPr>
              <a:t>ope with the stress and anxiety? </a:t>
            </a:r>
          </a:p>
          <a:p>
            <a:pPr>
              <a:buFont typeface="Wingdings" panose="05000000000000000000" pitchFamily="2" charset="2"/>
              <a:buChar char="§"/>
            </a:pPr>
            <a:r>
              <a:rPr lang="en-US" b="0" i="0" dirty="0">
                <a:solidFill>
                  <a:schemeClr val="tx1"/>
                </a:solidFill>
                <a:effectLst/>
              </a:rPr>
              <a:t>Are there more adaptive/healthier coping strategies you could implement? (We’ll explor</a:t>
            </a:r>
            <a:r>
              <a:rPr lang="en-US" dirty="0">
                <a:solidFill>
                  <a:schemeClr val="tx1"/>
                </a:solidFill>
              </a:rPr>
              <a:t>e some ideas today!)</a:t>
            </a:r>
            <a:endParaRPr lang="en-US" b="0" i="0" dirty="0">
              <a:solidFill>
                <a:schemeClr val="tx1"/>
              </a:solidFill>
              <a:effectLst/>
            </a:endParaRPr>
          </a:p>
        </p:txBody>
      </p:sp>
      <p:sp>
        <p:nvSpPr>
          <p:cNvPr id="5" name="TextBox 4">
            <a:extLst>
              <a:ext uri="{FF2B5EF4-FFF2-40B4-BE49-F238E27FC236}">
                <a16:creationId xmlns:a16="http://schemas.microsoft.com/office/drawing/2014/main" id="{63F98D68-96E5-AB60-92D3-F4392526CF01}"/>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https://healthy.ucla.edu/wp-content/uploads/2020/08/Stress-Anxiety-Toolkit.pdf</a:t>
            </a:r>
            <a:endParaRPr lang="en-US" sz="1200" i="1" dirty="0"/>
          </a:p>
        </p:txBody>
      </p:sp>
    </p:spTree>
    <p:extLst>
      <p:ext uri="{BB962C8B-B14F-4D97-AF65-F5344CB8AC3E}">
        <p14:creationId xmlns:p14="http://schemas.microsoft.com/office/powerpoint/2010/main" val="240465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25BA-8303-24D0-094B-678A5EDA23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7C4523-AAFB-6D4A-0D88-9C460ACF8AF0}"/>
              </a:ext>
            </a:extLst>
          </p:cNvPr>
          <p:cNvSpPr>
            <a:spLocks noGrp="1"/>
          </p:cNvSpPr>
          <p:nvPr>
            <p:ph type="title"/>
          </p:nvPr>
        </p:nvSpPr>
        <p:spPr/>
        <p:txBody>
          <a:bodyPr/>
          <a:lstStyle/>
          <a:p>
            <a:r>
              <a:rPr lang="en-US" dirty="0"/>
              <a:t>Habit 3: build self awareness (cont.)</a:t>
            </a:r>
          </a:p>
        </p:txBody>
      </p:sp>
      <p:sp>
        <p:nvSpPr>
          <p:cNvPr id="3" name="Content Placeholder 2">
            <a:extLst>
              <a:ext uri="{FF2B5EF4-FFF2-40B4-BE49-F238E27FC236}">
                <a16:creationId xmlns:a16="http://schemas.microsoft.com/office/drawing/2014/main" id="{F26BF1C4-D323-4150-834B-78C18282861F}"/>
              </a:ext>
            </a:extLst>
          </p:cNvPr>
          <p:cNvSpPr>
            <a:spLocks noGrp="1"/>
          </p:cNvSpPr>
          <p:nvPr>
            <p:ph idx="1"/>
          </p:nvPr>
        </p:nvSpPr>
        <p:spPr>
          <a:xfrm>
            <a:off x="581192" y="1873188"/>
            <a:ext cx="11029615" cy="4714224"/>
          </a:xfrm>
        </p:spPr>
        <p:txBody>
          <a:bodyPr>
            <a:normAutofit fontScale="92500" lnSpcReduction="10000"/>
          </a:bodyPr>
          <a:lstStyle/>
          <a:p>
            <a:pPr marL="0" indent="0">
              <a:buNone/>
            </a:pPr>
            <a:r>
              <a:rPr lang="en-US" b="1" dirty="0">
                <a:solidFill>
                  <a:schemeClr val="tx1"/>
                </a:solidFill>
              </a:rPr>
              <a:t>Take a Stress Assessment:</a:t>
            </a:r>
          </a:p>
          <a:p>
            <a:pPr>
              <a:buFont typeface="Wingdings" panose="05000000000000000000" pitchFamily="2" charset="2"/>
              <a:buChar char="§"/>
            </a:pPr>
            <a:r>
              <a:rPr lang="en-US" dirty="0">
                <a:solidFill>
                  <a:schemeClr val="tx1"/>
                </a:solidFill>
              </a:rPr>
              <a:t>Understand yourself and your characteristic style (Individual differences)</a:t>
            </a:r>
          </a:p>
          <a:p>
            <a:pPr lvl="2">
              <a:buFont typeface="Wingdings" panose="05000000000000000000" pitchFamily="2" charset="2"/>
              <a:buChar char="§"/>
            </a:pPr>
            <a:r>
              <a:rPr lang="en-US" dirty="0">
                <a:solidFill>
                  <a:schemeClr val="tx1"/>
                </a:solidFill>
              </a:rPr>
              <a:t>Personality/temperament </a:t>
            </a:r>
          </a:p>
          <a:p>
            <a:pPr lvl="2">
              <a:buFont typeface="Wingdings" panose="05000000000000000000" pitchFamily="2" charset="2"/>
              <a:buChar char="§"/>
            </a:pPr>
            <a:r>
              <a:rPr lang="en-US" dirty="0">
                <a:solidFill>
                  <a:schemeClr val="tx1"/>
                </a:solidFill>
              </a:rPr>
              <a:t>Stress-reducing, stress-enhancing behavior </a:t>
            </a:r>
          </a:p>
          <a:p>
            <a:pPr>
              <a:buFont typeface="Wingdings" panose="05000000000000000000" pitchFamily="2" charset="2"/>
              <a:buChar char="§"/>
            </a:pPr>
            <a:r>
              <a:rPr lang="en-US" dirty="0">
                <a:solidFill>
                  <a:schemeClr val="tx1"/>
                </a:solidFill>
              </a:rPr>
              <a:t>Identify sources of stress in your life (Stress Exposure)</a:t>
            </a:r>
          </a:p>
          <a:p>
            <a:pPr lvl="2">
              <a:buFont typeface="Wingdings" panose="05000000000000000000" pitchFamily="2" charset="2"/>
              <a:buChar char="§"/>
            </a:pPr>
            <a:r>
              <a:rPr lang="en-US" dirty="0">
                <a:solidFill>
                  <a:schemeClr val="tx1"/>
                </a:solidFill>
              </a:rPr>
              <a:t>Daily hassles, major life events</a:t>
            </a:r>
          </a:p>
          <a:p>
            <a:pPr lvl="2">
              <a:buFont typeface="Wingdings" panose="05000000000000000000" pitchFamily="2" charset="2"/>
              <a:buChar char="§"/>
            </a:pPr>
            <a:r>
              <a:rPr lang="en-US" dirty="0">
                <a:solidFill>
                  <a:schemeClr val="tx1"/>
                </a:solidFill>
              </a:rPr>
              <a:t>“Internal” stress exposure: worry or rumination</a:t>
            </a:r>
          </a:p>
          <a:p>
            <a:pPr>
              <a:buFont typeface="Wingdings" panose="05000000000000000000" pitchFamily="2" charset="2"/>
              <a:buChar char="§"/>
            </a:pPr>
            <a:r>
              <a:rPr lang="en-US" dirty="0">
                <a:solidFill>
                  <a:schemeClr val="tx1"/>
                </a:solidFill>
              </a:rPr>
              <a:t>Characterize your tendencies for stress reactivity</a:t>
            </a:r>
          </a:p>
          <a:p>
            <a:pPr lvl="2">
              <a:buFont typeface="Wingdings" panose="05000000000000000000" pitchFamily="2" charset="2"/>
              <a:buChar char="§"/>
            </a:pPr>
            <a:r>
              <a:rPr lang="en-US" dirty="0">
                <a:solidFill>
                  <a:schemeClr val="tx1"/>
                </a:solidFill>
              </a:rPr>
              <a:t>Consider physiological, emotional, and cognitive levels </a:t>
            </a:r>
          </a:p>
          <a:p>
            <a:pPr>
              <a:buFont typeface="Wingdings" panose="05000000000000000000" pitchFamily="2" charset="2"/>
              <a:buChar char="§"/>
            </a:pPr>
            <a:r>
              <a:rPr lang="en-US" dirty="0">
                <a:solidFill>
                  <a:schemeClr val="tx1"/>
                </a:solidFill>
              </a:rPr>
              <a:t>How are you able to recover and restore during and after experiencing stressful events? </a:t>
            </a:r>
          </a:p>
          <a:p>
            <a:pPr lvl="2">
              <a:buFont typeface="Wingdings" panose="05000000000000000000" pitchFamily="2" charset="2"/>
              <a:buChar char="§"/>
            </a:pPr>
            <a:r>
              <a:rPr lang="en-US" dirty="0">
                <a:solidFill>
                  <a:schemeClr val="tx1"/>
                </a:solidFill>
              </a:rPr>
              <a:t>End-of-day cognitive and physiological levels </a:t>
            </a:r>
          </a:p>
          <a:p>
            <a:pPr lvl="2">
              <a:buFont typeface="Wingdings" panose="05000000000000000000" pitchFamily="2" charset="2"/>
              <a:buChar char="§"/>
            </a:pPr>
            <a:r>
              <a:rPr lang="en-US" dirty="0">
                <a:solidFill>
                  <a:schemeClr val="tx1"/>
                </a:solidFill>
              </a:rPr>
              <a:t>Sleep assessments and diary </a:t>
            </a:r>
          </a:p>
          <a:p>
            <a:pPr>
              <a:buFont typeface="Wingdings" panose="05000000000000000000" pitchFamily="2" charset="2"/>
              <a:buChar char="§"/>
            </a:pPr>
            <a:r>
              <a:rPr lang="en-US" dirty="0">
                <a:solidFill>
                  <a:schemeClr val="tx1"/>
                </a:solidFill>
              </a:rPr>
              <a:t>What is your profile with respect to stress buffers </a:t>
            </a:r>
          </a:p>
          <a:p>
            <a:pPr lvl="2">
              <a:buFont typeface="Wingdings" panose="05000000000000000000" pitchFamily="2" charset="2"/>
              <a:buChar char="§"/>
            </a:pPr>
            <a:r>
              <a:rPr lang="en-US" dirty="0">
                <a:solidFill>
                  <a:schemeClr val="tx1"/>
                </a:solidFill>
              </a:rPr>
              <a:t>Health behavior, positive experiences, social supports</a:t>
            </a:r>
            <a:endParaRPr lang="en-US" b="0" i="0" dirty="0">
              <a:solidFill>
                <a:schemeClr val="tx1"/>
              </a:solidFill>
              <a:effectLst/>
            </a:endParaRPr>
          </a:p>
        </p:txBody>
      </p:sp>
      <p:sp>
        <p:nvSpPr>
          <p:cNvPr id="4" name="TextBox 3">
            <a:extLst>
              <a:ext uri="{FF2B5EF4-FFF2-40B4-BE49-F238E27FC236}">
                <a16:creationId xmlns:a16="http://schemas.microsoft.com/office/drawing/2014/main" id="{25E6CE69-B99D-0522-1FDF-C47A41141FDA}"/>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https://gradschool.utah.edu/_resources/documents/stress-management_graduate-school_11-1-18.pdf</a:t>
            </a:r>
            <a:endParaRPr lang="en-US" sz="1200" i="1" dirty="0"/>
          </a:p>
        </p:txBody>
      </p:sp>
    </p:spTree>
    <p:extLst>
      <p:ext uri="{BB962C8B-B14F-4D97-AF65-F5344CB8AC3E}">
        <p14:creationId xmlns:p14="http://schemas.microsoft.com/office/powerpoint/2010/main" val="2366187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2B9384-CA7C-35EA-1D0F-224915D8BF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CF06CA-9426-2328-973D-F443A9CFAE83}"/>
              </a:ext>
            </a:extLst>
          </p:cNvPr>
          <p:cNvSpPr>
            <a:spLocks noGrp="1"/>
          </p:cNvSpPr>
          <p:nvPr>
            <p:ph type="title"/>
          </p:nvPr>
        </p:nvSpPr>
        <p:spPr/>
        <p:txBody>
          <a:bodyPr/>
          <a:lstStyle/>
          <a:p>
            <a:r>
              <a:rPr lang="en-US" dirty="0"/>
              <a:t>Definitions: </a:t>
            </a:r>
          </a:p>
        </p:txBody>
      </p:sp>
      <p:sp>
        <p:nvSpPr>
          <p:cNvPr id="3" name="Content Placeholder 2">
            <a:extLst>
              <a:ext uri="{FF2B5EF4-FFF2-40B4-BE49-F238E27FC236}">
                <a16:creationId xmlns:a16="http://schemas.microsoft.com/office/drawing/2014/main" id="{643B705A-4AA8-7235-BFE6-290C1751D1AE}"/>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a:t>Anxiety: an alarm system that alerts us that something is threatening or amiss. It becomes a mental health concern when the alarm system is not working properly, when it is ringing all the time in response to nothing or minor concerns, or it is blaring over something that should be manageable.</a:t>
            </a:r>
          </a:p>
          <a:p>
            <a:pPr>
              <a:buFont typeface="Wingdings" panose="05000000000000000000" pitchFamily="2" charset="2"/>
              <a:buChar char="§"/>
            </a:pPr>
            <a:r>
              <a:rPr lang="en-US" dirty="0"/>
              <a:t>Stress: in its manageable forms, is any experience of change, anything that requires adaptation, stress comes with change (positive and negative). </a:t>
            </a:r>
          </a:p>
          <a:p>
            <a:pPr>
              <a:buFont typeface="Wingdings" panose="05000000000000000000" pitchFamily="2" charset="2"/>
              <a:buChar char="§"/>
            </a:pPr>
            <a:r>
              <a:rPr lang="en-US" dirty="0"/>
              <a:t>Stress &amp; Anxiety can be capacity building: This means that when people go through a difficult experience, the upshot is that they are potentially more durable because the experience has expanded their capacities for dealing with difficulty. </a:t>
            </a:r>
          </a:p>
          <a:p>
            <a:pPr>
              <a:buFont typeface="Wingdings" panose="05000000000000000000" pitchFamily="2" charset="2"/>
              <a:buChar char="§"/>
            </a:pPr>
            <a:r>
              <a:rPr lang="en-US" dirty="0"/>
              <a:t>Resources: What resources does a person have on-hand to manage day-to-day stress and anxiety and not feel overwhelmed by it? </a:t>
            </a:r>
          </a:p>
          <a:p>
            <a:pPr>
              <a:buFont typeface="Wingdings" panose="05000000000000000000" pitchFamily="2" charset="2"/>
              <a:buChar char="§"/>
            </a:pPr>
            <a:r>
              <a:rPr lang="en-US" dirty="0"/>
              <a:t>Recovery: Healthy functioning and sustainability are directly tied to RECOVERY. It’s all about recovery. Consider lifting weights. You can’t lift nonstop without major injury. You have to have periods of rest and recovery.</a:t>
            </a:r>
            <a:endParaRPr lang="en-US" b="0" i="0" dirty="0">
              <a:solidFill>
                <a:schemeClr val="tx1"/>
              </a:solidFill>
              <a:effectLst/>
            </a:endParaRPr>
          </a:p>
        </p:txBody>
      </p:sp>
      <p:sp>
        <p:nvSpPr>
          <p:cNvPr id="5" name="TextBox 4">
            <a:extLst>
              <a:ext uri="{FF2B5EF4-FFF2-40B4-BE49-F238E27FC236}">
                <a16:creationId xmlns:a16="http://schemas.microsoft.com/office/drawing/2014/main" id="{F5C258DB-9DC9-0A8F-85DB-34301A154153}"/>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https://healthy.ucla.edu/wp-content/uploads/2020/08/Stress-Anxiety-Toolkit.pdf</a:t>
            </a:r>
            <a:endParaRPr lang="en-US" sz="1200" i="1" dirty="0"/>
          </a:p>
        </p:txBody>
      </p:sp>
    </p:spTree>
    <p:extLst>
      <p:ext uri="{BB962C8B-B14F-4D97-AF65-F5344CB8AC3E}">
        <p14:creationId xmlns:p14="http://schemas.microsoft.com/office/powerpoint/2010/main" val="2913037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0B4E2D-1B77-5235-3E6E-8EA16EAAA6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4731A5-B13E-BF36-E33B-1E270D1174CB}"/>
              </a:ext>
            </a:extLst>
          </p:cNvPr>
          <p:cNvSpPr>
            <a:spLocks noGrp="1"/>
          </p:cNvSpPr>
          <p:nvPr>
            <p:ph type="title"/>
          </p:nvPr>
        </p:nvSpPr>
        <p:spPr/>
        <p:txBody>
          <a:bodyPr/>
          <a:lstStyle/>
          <a:p>
            <a:r>
              <a:rPr lang="en-US" dirty="0"/>
              <a:t>Common misconceptions</a:t>
            </a:r>
          </a:p>
        </p:txBody>
      </p:sp>
      <p:sp>
        <p:nvSpPr>
          <p:cNvPr id="3" name="Content Placeholder 2">
            <a:extLst>
              <a:ext uri="{FF2B5EF4-FFF2-40B4-BE49-F238E27FC236}">
                <a16:creationId xmlns:a16="http://schemas.microsoft.com/office/drawing/2014/main" id="{9843DFEC-6285-FE16-B420-958F00F8912E}"/>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a:t>There seem to be some misconceptions in United States pop culture about stress and anxiety. </a:t>
            </a:r>
          </a:p>
          <a:p>
            <a:pPr>
              <a:buFont typeface="Wingdings" panose="05000000000000000000" pitchFamily="2" charset="2"/>
              <a:buChar char="§"/>
            </a:pPr>
            <a:r>
              <a:rPr lang="en-US" dirty="0"/>
              <a:t>We seem to look at every variety of stress and anxiety and see it as pathological and “BAD”. </a:t>
            </a:r>
          </a:p>
          <a:p>
            <a:pPr>
              <a:buFont typeface="Wingdings" panose="05000000000000000000" pitchFamily="2" charset="2"/>
              <a:buChar char="§"/>
            </a:pPr>
            <a:r>
              <a:rPr lang="en-US" dirty="0"/>
              <a:t>However, anxiety up to a point is a totally normal and protective function. </a:t>
            </a:r>
          </a:p>
          <a:p>
            <a:pPr>
              <a:buFont typeface="Wingdings" panose="05000000000000000000" pitchFamily="2" charset="2"/>
              <a:buChar char="§"/>
            </a:pPr>
            <a:r>
              <a:rPr lang="en-US" dirty="0"/>
              <a:t>Stress up to a point is a totally healthy and productive function. </a:t>
            </a:r>
          </a:p>
          <a:p>
            <a:pPr>
              <a:buFont typeface="Wingdings" panose="05000000000000000000" pitchFamily="2" charset="2"/>
              <a:buChar char="§"/>
            </a:pPr>
            <a:r>
              <a:rPr lang="en-US" dirty="0"/>
              <a:t>Both stress and anxiety can be viewed as developmental processes. They mean we are striving for something, working towards a goals, putting ourself out there and being courageous!</a:t>
            </a:r>
          </a:p>
          <a:p>
            <a:pPr>
              <a:buFont typeface="Wingdings" panose="05000000000000000000" pitchFamily="2" charset="2"/>
              <a:buChar char="§"/>
            </a:pPr>
            <a:r>
              <a:rPr lang="en-US" dirty="0"/>
              <a:t>No distinction is being made between a really anxious moment and pathological anxiety.  And this may be creating way more stress and anxiety than is necessary and depleting our ability to recognize our own wisdom and resilience to manage day-to-day stress and anxiety. </a:t>
            </a:r>
          </a:p>
          <a:p>
            <a:pPr>
              <a:buFont typeface="Wingdings" panose="05000000000000000000" pitchFamily="2" charset="2"/>
              <a:buChar char="§"/>
            </a:pPr>
            <a:r>
              <a:rPr lang="en-US" dirty="0"/>
              <a:t>So much of the stress and anxiety that happens in the day-to-day falls into the manageable range, but many are forgetting that they have capacity and knowledge to manage it. </a:t>
            </a:r>
            <a:endParaRPr lang="en-US" b="0" i="0" dirty="0">
              <a:solidFill>
                <a:schemeClr val="tx1"/>
              </a:solidFill>
              <a:effectLst/>
            </a:endParaRPr>
          </a:p>
        </p:txBody>
      </p:sp>
      <p:sp>
        <p:nvSpPr>
          <p:cNvPr id="5" name="TextBox 4">
            <a:extLst>
              <a:ext uri="{FF2B5EF4-FFF2-40B4-BE49-F238E27FC236}">
                <a16:creationId xmlns:a16="http://schemas.microsoft.com/office/drawing/2014/main" id="{B515B02B-ACD7-969A-2804-DF9F3CBFE55C}"/>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https://healthy.ucla.edu/wp-content/uploads/2020/08/Stress-Anxiety-Toolkit.pdf</a:t>
            </a:r>
            <a:endParaRPr lang="en-US" sz="1200" i="1" dirty="0"/>
          </a:p>
        </p:txBody>
      </p:sp>
    </p:spTree>
    <p:extLst>
      <p:ext uri="{BB962C8B-B14F-4D97-AF65-F5344CB8AC3E}">
        <p14:creationId xmlns:p14="http://schemas.microsoft.com/office/powerpoint/2010/main" val="2901734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51881-28E4-C878-2615-88E41A3D9D71}"/>
              </a:ext>
            </a:extLst>
          </p:cNvPr>
          <p:cNvSpPr>
            <a:spLocks noGrp="1"/>
          </p:cNvSpPr>
          <p:nvPr>
            <p:ph type="title"/>
          </p:nvPr>
        </p:nvSpPr>
        <p:spPr/>
        <p:txBody>
          <a:bodyPr/>
          <a:lstStyle/>
          <a:p>
            <a:r>
              <a:rPr lang="en-US" dirty="0"/>
              <a:t>Not all stress is bad: Eustress vs distress</a:t>
            </a:r>
          </a:p>
        </p:txBody>
      </p:sp>
      <p:sp>
        <p:nvSpPr>
          <p:cNvPr id="3" name="Content Placeholder 2">
            <a:extLst>
              <a:ext uri="{FF2B5EF4-FFF2-40B4-BE49-F238E27FC236}">
                <a16:creationId xmlns:a16="http://schemas.microsoft.com/office/drawing/2014/main" id="{C73498C6-8E72-5CC6-4D23-D9EA597C39B7}"/>
              </a:ext>
            </a:extLst>
          </p:cNvPr>
          <p:cNvSpPr>
            <a:spLocks noGrp="1"/>
          </p:cNvSpPr>
          <p:nvPr>
            <p:ph idx="1"/>
          </p:nvPr>
        </p:nvSpPr>
        <p:spPr>
          <a:xfrm>
            <a:off x="443883" y="2180496"/>
            <a:ext cx="11319030" cy="3678303"/>
          </a:xfrm>
        </p:spPr>
        <p:txBody>
          <a:bodyPr/>
          <a:lstStyle/>
          <a:p>
            <a:pPr algn="l">
              <a:buFont typeface="Wingdings" panose="05000000000000000000" pitchFamily="2" charset="2"/>
              <a:buChar char="§"/>
            </a:pPr>
            <a:r>
              <a:rPr lang="en-US" b="0" i="0" dirty="0">
                <a:solidFill>
                  <a:schemeClr val="tx1"/>
                </a:solidFill>
                <a:effectLst/>
              </a:rPr>
              <a:t>Eustress and distress are terms that categorize different types of stress.  At one end of the spectrum is distress, which involves negative feelings and is often a difficult experience.  At the other end is eustress, which is challenging but rewarding.</a:t>
            </a:r>
          </a:p>
          <a:p>
            <a:pPr algn="l">
              <a:buFont typeface="Wingdings" panose="05000000000000000000" pitchFamily="2" charset="2"/>
              <a:buChar char="§"/>
            </a:pPr>
            <a:r>
              <a:rPr lang="en-US" b="0" i="0" dirty="0">
                <a:solidFill>
                  <a:schemeClr val="tx1"/>
                </a:solidFill>
                <a:effectLst/>
              </a:rPr>
              <a:t>People can experience eustress when they feel confident in their ability to solve a problem or cope with a situation. For example, they may feel stressed about an exam but know that they have prepared enough to be able to do it. Afterward, they may feel a sense of accomplishment or pride.</a:t>
            </a:r>
          </a:p>
          <a:p>
            <a:pPr algn="l">
              <a:buFont typeface="Wingdings" panose="05000000000000000000" pitchFamily="2" charset="2"/>
              <a:buChar char="§"/>
            </a:pPr>
            <a:r>
              <a:rPr lang="en-US" b="0" i="0" dirty="0">
                <a:solidFill>
                  <a:schemeClr val="tx1"/>
                </a:solidFill>
                <a:effectLst/>
              </a:rPr>
              <a:t>In comparison, distress can occur when a person feels unable to cope or out of their depth. For example, if a person has not studied for an upcoming exam, they may feel anxious or panicked.</a:t>
            </a:r>
          </a:p>
          <a:p>
            <a:pPr algn="l">
              <a:buFont typeface="Wingdings" panose="05000000000000000000" pitchFamily="2" charset="2"/>
              <a:buChar char="§"/>
            </a:pPr>
            <a:r>
              <a:rPr lang="en-US" b="0" i="0" dirty="0">
                <a:solidFill>
                  <a:schemeClr val="tx1"/>
                </a:solidFill>
                <a:effectLst/>
              </a:rPr>
              <a:t>However, distress is not inherently damaging. In some cases, people who initially feel distressed in a situation may become motivated to address a problem, leading to better outcomes in the future. Their experience of the stress may also change over time.</a:t>
            </a:r>
          </a:p>
        </p:txBody>
      </p:sp>
      <p:sp>
        <p:nvSpPr>
          <p:cNvPr id="6" name="TextBox 5">
            <a:extLst>
              <a:ext uri="{FF2B5EF4-FFF2-40B4-BE49-F238E27FC236}">
                <a16:creationId xmlns:a16="http://schemas.microsoft.com/office/drawing/2014/main" id="{DAAEFD2F-6E4B-BE73-CA5B-29C430D683C2}"/>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https://www.medicalnewstoday.com/articles/eustress-vs-distress#definitions</a:t>
            </a:r>
            <a:endParaRPr lang="en-US" sz="1200" i="1" dirty="0"/>
          </a:p>
        </p:txBody>
      </p:sp>
    </p:spTree>
    <p:extLst>
      <p:ext uri="{BB962C8B-B14F-4D97-AF65-F5344CB8AC3E}">
        <p14:creationId xmlns:p14="http://schemas.microsoft.com/office/powerpoint/2010/main" val="182537053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TM03457464[[fn=Dividend]]</Template>
  <TotalTime>6037</TotalTime>
  <Words>1920</Words>
  <Application>Microsoft Office PowerPoint</Application>
  <PresentationFormat>Widescreen</PresentationFormat>
  <Paragraphs>128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Gill Sans MT</vt:lpstr>
      <vt:lpstr>Segoe UI</vt:lpstr>
      <vt:lpstr>Times New Roman</vt:lpstr>
      <vt:lpstr>Wingdings</vt:lpstr>
      <vt:lpstr>Wingdings 2</vt:lpstr>
      <vt:lpstr>Dividend</vt:lpstr>
      <vt:lpstr>Creating healthy academic habits</vt:lpstr>
      <vt:lpstr>habits that we’ll cover in this webinar series:</vt:lpstr>
      <vt:lpstr>Habit 1: Develop your own Stress &amp; Anxiety Toolkit  </vt:lpstr>
      <vt:lpstr>Habit 2: utilize Empowerment approach</vt:lpstr>
      <vt:lpstr>Habit 3: build self awareness</vt:lpstr>
      <vt:lpstr>Habit 3: build self awareness (cont.)</vt:lpstr>
      <vt:lpstr>Definitions: </vt:lpstr>
      <vt:lpstr>Common misconceptions</vt:lpstr>
      <vt:lpstr>Not all stress is bad: Eustress vs distress</vt:lpstr>
      <vt:lpstr>Eustress vs distress (Cont.)</vt:lpstr>
      <vt:lpstr>Goal of the toolkit</vt:lpstr>
      <vt:lpstr>Habit 4: add practices to your toolkit (examples)</vt:lpstr>
      <vt:lpstr>Habit 5: Journal worries &amp; Alternative thoughts (specific example)</vt:lpstr>
      <vt:lpstr>Reminder to: utilize CUNY SPH Counseling &amp; wellness services or mental health resources in your community</vt:lpstr>
      <vt:lpstr>Reminder to: Practice positive affirmations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academic Stress support group</dc:title>
  <dc:creator>Ashley Harwood</dc:creator>
  <cp:lastModifiedBy>Christine Holman</cp:lastModifiedBy>
  <cp:revision>29</cp:revision>
  <dcterms:created xsi:type="dcterms:W3CDTF">2023-09-13T13:37:53Z</dcterms:created>
  <dcterms:modified xsi:type="dcterms:W3CDTF">2024-03-01T18:47:47Z</dcterms:modified>
</cp:coreProperties>
</file>