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1" r:id="rId3"/>
    <p:sldId id="267" r:id="rId4"/>
    <p:sldId id="298" r:id="rId5"/>
    <p:sldId id="299" r:id="rId6"/>
    <p:sldId id="300" r:id="rId7"/>
    <p:sldId id="301" r:id="rId8"/>
    <p:sldId id="302" r:id="rId9"/>
    <p:sldId id="303" r:id="rId10"/>
    <p:sldId id="276" r:id="rId11"/>
    <p:sldId id="297" r:id="rId12"/>
    <p:sldId id="292" r:id="rId13"/>
    <p:sldId id="288" r:id="rId14"/>
    <p:sldId id="289" r:id="rId15"/>
    <p:sldId id="294" r:id="rId16"/>
    <p:sldId id="305" r:id="rId17"/>
    <p:sldId id="295" r:id="rId18"/>
    <p:sldId id="304" r:id="rId19"/>
    <p:sldId id="271"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003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865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951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18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250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76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551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4964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612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311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128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2/21/2024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04897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lifestance.com/" TargetMode="External"/><Relationship Id="rId3" Type="http://schemas.openxmlformats.org/officeDocument/2006/relationships/hyperlink" Target="https://nam02.safelinks.protection.outlook.com/?url=https%3A%2F%2Fnycwell.cityofnewyork.us%2Fen%2F&amp;data=05%7C02%7CAshley.Harwood%40sph.cuny.edu%7C65324192a1384af9baa408dc28486fb1%7C6f60f0b35f064e099715989dba8cc7d8%7C0%7C0%7C638429538819456364%7CUnknown%7CTWFpbGZsb3d8eyJWIjoiMC4wLjAwMDAiLCJQIjoiV2luMzIiLCJBTiI6Ik1haWwiLCJXVCI6Mn0%3D%7C0%7C%7C%7C&amp;sdata=gnBxnMP%2BoCVuhhmFZPBUmQ1b091dsT4G2Eh1HBhdRgU%3D&amp;reserved=0" TargetMode="External"/><Relationship Id="rId7" Type="http://schemas.openxmlformats.org/officeDocument/2006/relationships/hyperlink" Target="https://www.mindful.care/" TargetMode="External"/><Relationship Id="rId2" Type="http://schemas.openxmlformats.org/officeDocument/2006/relationships/hyperlink" Target="https://sph.cuny.edu/students/student-services/student-wellness/counseling-and-wellness-services/" TargetMode="External"/><Relationship Id="rId1" Type="http://schemas.openxmlformats.org/officeDocument/2006/relationships/slideLayout" Target="../slideLayouts/slideLayout2.xml"/><Relationship Id="rId6" Type="http://schemas.openxmlformats.org/officeDocument/2006/relationships/hyperlink" Target="https://openpathcollective.org/" TargetMode="External"/><Relationship Id="rId5" Type="http://schemas.openxmlformats.org/officeDocument/2006/relationships/hyperlink" Target="https://www.psychologytoday.com/" TargetMode="External"/><Relationship Id="rId4" Type="http://schemas.openxmlformats.org/officeDocument/2006/relationships/hyperlink" Target="https://nam02.safelinks.protection.outlook.com/?url=https%3A%2F%2F988lifeline.org%2Fchat%2F&amp;data=05%7C02%7CAshley.Harwood%40sph.cuny.edu%7C65324192a1384af9baa408dc28486fb1%7C6f60f0b35f064e099715989dba8cc7d8%7C0%7C0%7C638429538819446320%7CUnknown%7CTWFpbGZsb3d8eyJWIjoiMC4wLjAwMDAiLCJQIjoiV2luMzIiLCJBTiI6Ik1haWwiLCJXVCI6Mn0%3D%7C0%7C%7C%7C&amp;sdata=OmPPwu0QckVofwCkRJgOJNmDxF5n5pLoJiBkaOYAkEA%3D&amp;reserv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log.onbeing.org/post/743361351/focused-attention-open-awareness-krista-tippet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andfonline.com/doi/abs/10.1080/07448481.2011.62926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dirty="0"/>
              <a:t>Webinar 4 – Mindfulness habits</a:t>
            </a:r>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0204" y="731775"/>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29C04-DDB9-0272-E6B8-65E103D841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868B5-C7B9-745D-4127-ACB1FE39F99D}"/>
              </a:ext>
            </a:extLst>
          </p:cNvPr>
          <p:cNvSpPr>
            <a:spLocks noGrp="1"/>
          </p:cNvSpPr>
          <p:nvPr>
            <p:ph type="title"/>
          </p:nvPr>
        </p:nvSpPr>
        <p:spPr/>
        <p:txBody>
          <a:bodyPr/>
          <a:lstStyle/>
          <a:p>
            <a:r>
              <a:rPr lang="en-US" dirty="0"/>
              <a:t>Habit 1: follow mindfulness exercises</a:t>
            </a:r>
          </a:p>
        </p:txBody>
      </p:sp>
      <p:sp>
        <p:nvSpPr>
          <p:cNvPr id="3" name="Content Placeholder 2">
            <a:extLst>
              <a:ext uri="{FF2B5EF4-FFF2-40B4-BE49-F238E27FC236}">
                <a16:creationId xmlns:a16="http://schemas.microsoft.com/office/drawing/2014/main" id="{5928BEA4-1562-491D-C206-E48A20E61916}"/>
              </a:ext>
            </a:extLst>
          </p:cNvPr>
          <p:cNvSpPr>
            <a:spLocks noGrp="1"/>
          </p:cNvSpPr>
          <p:nvPr>
            <p:ph idx="1"/>
          </p:nvPr>
        </p:nvSpPr>
        <p:spPr>
          <a:xfrm>
            <a:off x="581192" y="1828800"/>
            <a:ext cx="11029615" cy="4758612"/>
          </a:xfrm>
        </p:spPr>
        <p:txBody>
          <a:bodyPr>
            <a:normAutofit/>
          </a:bodyPr>
          <a:lstStyle/>
          <a:p>
            <a:pPr algn="l">
              <a:buFont typeface="Wingdings" panose="05000000000000000000" pitchFamily="2" charset="2"/>
              <a:buChar char="§"/>
            </a:pPr>
            <a:r>
              <a:rPr lang="en-US" b="0" i="0" dirty="0">
                <a:solidFill>
                  <a:schemeClr val="tx1"/>
                </a:solidFill>
                <a:effectLst/>
              </a:rPr>
              <a:t>Follow a leader through a mindfulness exercise to calm your mind down in the moment through a guided practice. There are pre-recorded mindfulness exercises available on podcast platforms, YouTube, and many other outlets.  You can also join a live mindfulness exercise on several streaming platforms.</a:t>
            </a:r>
          </a:p>
        </p:txBody>
      </p:sp>
      <p:sp>
        <p:nvSpPr>
          <p:cNvPr id="4" name="TextBox 3">
            <a:extLst>
              <a:ext uri="{FF2B5EF4-FFF2-40B4-BE49-F238E27FC236}">
                <a16:creationId xmlns:a16="http://schemas.microsoft.com/office/drawing/2014/main" id="{ACE0B038-C58D-AE8C-98C5-BAB5FC88739A}"/>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114256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AD4A35-E070-5094-27F2-5EED722BB5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8CD29A-AFB5-480D-F5A1-29054A4F9769}"/>
              </a:ext>
            </a:extLst>
          </p:cNvPr>
          <p:cNvSpPr>
            <a:spLocks noGrp="1"/>
          </p:cNvSpPr>
          <p:nvPr>
            <p:ph type="title"/>
          </p:nvPr>
        </p:nvSpPr>
        <p:spPr/>
        <p:txBody>
          <a:bodyPr/>
          <a:lstStyle/>
          <a:p>
            <a:r>
              <a:rPr lang="en-US" dirty="0"/>
              <a:t>Habit 2: Practice </a:t>
            </a:r>
            <a:r>
              <a:rPr lang="en-US" dirty="0" err="1"/>
              <a:t>s.t.o.p</a:t>
            </a:r>
            <a:r>
              <a:rPr lang="en-US" dirty="0"/>
              <a:t>.</a:t>
            </a:r>
          </a:p>
        </p:txBody>
      </p:sp>
      <p:sp>
        <p:nvSpPr>
          <p:cNvPr id="3" name="Content Placeholder 2">
            <a:extLst>
              <a:ext uri="{FF2B5EF4-FFF2-40B4-BE49-F238E27FC236}">
                <a16:creationId xmlns:a16="http://schemas.microsoft.com/office/drawing/2014/main" id="{37AC7E24-7982-FC23-1D28-205F882E27DB}"/>
              </a:ext>
            </a:extLst>
          </p:cNvPr>
          <p:cNvSpPr>
            <a:spLocks noGrp="1"/>
          </p:cNvSpPr>
          <p:nvPr>
            <p:ph idx="1"/>
          </p:nvPr>
        </p:nvSpPr>
        <p:spPr>
          <a:xfrm>
            <a:off x="581192" y="1828800"/>
            <a:ext cx="11029615" cy="4758612"/>
          </a:xfrm>
        </p:spPr>
        <p:txBody>
          <a:bodyPr>
            <a:noAutofit/>
          </a:bodyPr>
          <a:lstStyle/>
          <a:p>
            <a:pPr marL="0" indent="0" algn="l">
              <a:buNone/>
            </a:pPr>
            <a:endParaRPr lang="en-US" sz="1600" b="1" i="0" dirty="0">
              <a:solidFill>
                <a:schemeClr val="tx1"/>
              </a:solidFill>
              <a:effectLst/>
            </a:endParaRPr>
          </a:p>
          <a:p>
            <a:pPr marL="0" indent="0" algn="l">
              <a:buNone/>
            </a:pPr>
            <a:r>
              <a:rPr lang="en-US" sz="1600" b="0" i="0" dirty="0">
                <a:solidFill>
                  <a:schemeClr val="tx1"/>
                </a:solidFill>
                <a:effectLst/>
              </a:rPr>
              <a:t>STOP is a four step mindfulness technique that can be done virtually anytime and anywhere when you are feeling overwhelmed. Here are the steps:</a:t>
            </a:r>
          </a:p>
          <a:p>
            <a:pPr algn="l">
              <a:buFont typeface="Wingdings" panose="05000000000000000000" pitchFamily="2" charset="2"/>
              <a:buChar char="§"/>
            </a:pPr>
            <a:r>
              <a:rPr lang="en-US" sz="1600" b="1" i="0" dirty="0">
                <a:solidFill>
                  <a:schemeClr val="tx1"/>
                </a:solidFill>
                <a:effectLst/>
              </a:rPr>
              <a:t>S: Stop</a:t>
            </a:r>
            <a:endParaRPr lang="en-US" sz="1600" b="0" i="0" dirty="0">
              <a:solidFill>
                <a:schemeClr val="tx1"/>
              </a:solidFill>
              <a:effectLst/>
            </a:endParaRPr>
          </a:p>
          <a:p>
            <a:pPr algn="l">
              <a:buFont typeface="Wingdings" panose="05000000000000000000" pitchFamily="2" charset="2"/>
              <a:buChar char="§"/>
            </a:pPr>
            <a:r>
              <a:rPr lang="en-US" sz="1600" b="0" i="0" dirty="0">
                <a:solidFill>
                  <a:schemeClr val="tx1"/>
                </a:solidFill>
                <a:effectLst/>
              </a:rPr>
              <a:t>Stop what you are doing. Stop what you are thinking. Take a moment to dedicate yourself to mindfulness.</a:t>
            </a:r>
          </a:p>
          <a:p>
            <a:pPr algn="l">
              <a:buFont typeface="Wingdings" panose="05000000000000000000" pitchFamily="2" charset="2"/>
              <a:buChar char="§"/>
            </a:pPr>
            <a:r>
              <a:rPr lang="en-US" sz="1600" b="1" i="0" dirty="0">
                <a:solidFill>
                  <a:schemeClr val="tx1"/>
                </a:solidFill>
                <a:effectLst/>
              </a:rPr>
              <a:t>T: Take a breath</a:t>
            </a:r>
            <a:endParaRPr lang="en-US" sz="1600" b="0" i="0" dirty="0">
              <a:solidFill>
                <a:schemeClr val="tx1"/>
              </a:solidFill>
              <a:effectLst/>
            </a:endParaRPr>
          </a:p>
          <a:p>
            <a:pPr algn="l">
              <a:buFont typeface="Wingdings" panose="05000000000000000000" pitchFamily="2" charset="2"/>
              <a:buChar char="§"/>
            </a:pPr>
            <a:r>
              <a:rPr lang="en-US" sz="1600" b="0" i="0" dirty="0">
                <a:solidFill>
                  <a:schemeClr val="tx1"/>
                </a:solidFill>
                <a:effectLst/>
              </a:rPr>
              <a:t>Take a deep breath in and out. Find a method that works for you and slows you down. You might count up or down, close your eyes, breathe in through your nose and out through your mouth, etc. </a:t>
            </a:r>
          </a:p>
          <a:p>
            <a:pPr algn="l">
              <a:buFont typeface="Wingdings" panose="05000000000000000000" pitchFamily="2" charset="2"/>
              <a:buChar char="§"/>
            </a:pPr>
            <a:r>
              <a:rPr lang="en-US" sz="1600" b="1" i="0" dirty="0">
                <a:solidFill>
                  <a:schemeClr val="tx1"/>
                </a:solidFill>
                <a:effectLst/>
              </a:rPr>
              <a:t>O: Observe</a:t>
            </a:r>
            <a:endParaRPr lang="en-US" sz="1600" b="0" i="0" dirty="0">
              <a:solidFill>
                <a:schemeClr val="tx1"/>
              </a:solidFill>
              <a:effectLst/>
            </a:endParaRPr>
          </a:p>
          <a:p>
            <a:pPr algn="l">
              <a:buFont typeface="Wingdings" panose="05000000000000000000" pitchFamily="2" charset="2"/>
              <a:buChar char="§"/>
            </a:pPr>
            <a:r>
              <a:rPr lang="en-US" sz="1600" b="0" i="0" dirty="0">
                <a:solidFill>
                  <a:schemeClr val="tx1"/>
                </a:solidFill>
                <a:effectLst/>
              </a:rPr>
              <a:t>Take a moment to observe how you feel physically and mentally. Try to identify your feelings. Alternatively, take a moment to observe your surroundings. Focus on the details and how they make you feel.</a:t>
            </a:r>
          </a:p>
          <a:p>
            <a:pPr algn="l">
              <a:buFont typeface="Wingdings" panose="05000000000000000000" pitchFamily="2" charset="2"/>
              <a:buChar char="§"/>
            </a:pPr>
            <a:r>
              <a:rPr lang="en-US" sz="1600" b="1" i="0" dirty="0">
                <a:solidFill>
                  <a:schemeClr val="tx1"/>
                </a:solidFill>
                <a:effectLst/>
              </a:rPr>
              <a:t>P: Proceed</a:t>
            </a:r>
            <a:endParaRPr lang="en-US" sz="1600" b="0" i="0" dirty="0">
              <a:solidFill>
                <a:schemeClr val="tx1"/>
              </a:solidFill>
              <a:effectLst/>
            </a:endParaRPr>
          </a:p>
          <a:p>
            <a:pPr algn="l">
              <a:buFont typeface="Wingdings" panose="05000000000000000000" pitchFamily="2" charset="2"/>
              <a:buChar char="§"/>
            </a:pPr>
            <a:r>
              <a:rPr lang="en-US" sz="1600" b="0" i="0" dirty="0">
                <a:solidFill>
                  <a:schemeClr val="tx1"/>
                </a:solidFill>
                <a:effectLst/>
              </a:rPr>
              <a:t>Proceed intentionally with the task at hand. If you need to slow down, slow down. If you need to set a time limit, set a timer. If you need to drink some water, grab some water. Practice being in tune with yourself and proceed with your day in a way that makes sense for you.</a:t>
            </a:r>
          </a:p>
        </p:txBody>
      </p:sp>
      <p:sp>
        <p:nvSpPr>
          <p:cNvPr id="5" name="TextBox 4">
            <a:extLst>
              <a:ext uri="{FF2B5EF4-FFF2-40B4-BE49-F238E27FC236}">
                <a16:creationId xmlns:a16="http://schemas.microsoft.com/office/drawing/2014/main" id="{BAE5BD6B-DAD0-413C-D110-79A08C070306}"/>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300028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F2E12-5932-F80D-C369-DE76FAF1C3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6FA2F0-12BB-1090-6BFC-FEA80D14CBDD}"/>
              </a:ext>
            </a:extLst>
          </p:cNvPr>
          <p:cNvSpPr>
            <a:spLocks noGrp="1"/>
          </p:cNvSpPr>
          <p:nvPr>
            <p:ph type="title"/>
          </p:nvPr>
        </p:nvSpPr>
        <p:spPr/>
        <p:txBody>
          <a:bodyPr/>
          <a:lstStyle/>
          <a:p>
            <a:r>
              <a:rPr lang="en-US" dirty="0"/>
              <a:t>Habit 3: Sensory exercises </a:t>
            </a:r>
          </a:p>
        </p:txBody>
      </p:sp>
      <p:sp>
        <p:nvSpPr>
          <p:cNvPr id="3" name="Content Placeholder 2">
            <a:extLst>
              <a:ext uri="{FF2B5EF4-FFF2-40B4-BE49-F238E27FC236}">
                <a16:creationId xmlns:a16="http://schemas.microsoft.com/office/drawing/2014/main" id="{52B9B38F-FE53-5E1D-85C3-0CCEDCFB7ED3}"/>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Sensory exercises are a great way to practice mindfulness by reaching out to immediate, tangible experiences. This is a way to ground yourself in the present moment and space. Try out these sensory exercises:</a:t>
            </a:r>
          </a:p>
          <a:p>
            <a:pPr algn="l">
              <a:buFont typeface="Wingdings" panose="05000000000000000000" pitchFamily="2" charset="2"/>
              <a:buChar char="§"/>
            </a:pPr>
            <a:r>
              <a:rPr lang="en-US" b="0" i="0" dirty="0">
                <a:solidFill>
                  <a:schemeClr val="tx1"/>
                </a:solidFill>
                <a:effectLst/>
              </a:rPr>
              <a:t>Place your hands in water</a:t>
            </a:r>
          </a:p>
          <a:p>
            <a:pPr algn="l">
              <a:buFont typeface="Wingdings" panose="05000000000000000000" pitchFamily="2" charset="2"/>
              <a:buChar char="§"/>
            </a:pPr>
            <a:r>
              <a:rPr lang="en-US" b="0" i="0" dirty="0">
                <a:solidFill>
                  <a:schemeClr val="tx1"/>
                </a:solidFill>
                <a:effectLst/>
              </a:rPr>
              <a:t>Hold a piece of ice in your hand</a:t>
            </a:r>
          </a:p>
          <a:p>
            <a:pPr algn="l">
              <a:buFont typeface="Wingdings" panose="05000000000000000000" pitchFamily="2" charset="2"/>
              <a:buChar char="§"/>
            </a:pPr>
            <a:r>
              <a:rPr lang="en-US" b="0" i="0" dirty="0">
                <a:solidFill>
                  <a:schemeClr val="tx1"/>
                </a:solidFill>
                <a:effectLst/>
              </a:rPr>
              <a:t>Touch or hold something comforting (i.e., a soft blanket, a stuffed animal, etc.)</a:t>
            </a:r>
          </a:p>
          <a:p>
            <a:pPr algn="l">
              <a:buFont typeface="Wingdings" panose="05000000000000000000" pitchFamily="2" charset="2"/>
              <a:buChar char="§"/>
            </a:pPr>
            <a:r>
              <a:rPr lang="en-US" b="0" i="0" dirty="0">
                <a:solidFill>
                  <a:schemeClr val="tx1"/>
                </a:solidFill>
                <a:effectLst/>
              </a:rPr>
              <a:t>Savor a scent you enjoy (i.e., light a candle, brew a cup of tea, etc.)</a:t>
            </a:r>
          </a:p>
          <a:p>
            <a:pPr algn="l">
              <a:buFont typeface="Wingdings" panose="05000000000000000000" pitchFamily="2" charset="2"/>
              <a:buChar char="§"/>
            </a:pPr>
            <a:r>
              <a:rPr lang="en-US" b="0" i="0" dirty="0">
                <a:solidFill>
                  <a:schemeClr val="tx1"/>
                </a:solidFill>
                <a:effectLst/>
              </a:rPr>
              <a:t>Listen to your surroundings</a:t>
            </a:r>
          </a:p>
          <a:p>
            <a:pPr algn="l">
              <a:buFont typeface="Wingdings" panose="05000000000000000000" pitchFamily="2" charset="2"/>
              <a:buChar char="§"/>
            </a:pPr>
            <a:r>
              <a:rPr lang="en-US" dirty="0">
                <a:solidFill>
                  <a:schemeClr val="tx1"/>
                </a:solidFill>
              </a:rPr>
              <a:t>Practice mindful eating (slow down, take smaller bites, savor the flavors) </a:t>
            </a:r>
            <a:endParaRPr lang="en-US" b="0" i="0" dirty="0">
              <a:solidFill>
                <a:schemeClr val="tx1"/>
              </a:solidFill>
              <a:effectLst/>
            </a:endParaRPr>
          </a:p>
        </p:txBody>
      </p:sp>
      <p:sp>
        <p:nvSpPr>
          <p:cNvPr id="4" name="TextBox 3">
            <a:extLst>
              <a:ext uri="{FF2B5EF4-FFF2-40B4-BE49-F238E27FC236}">
                <a16:creationId xmlns:a16="http://schemas.microsoft.com/office/drawing/2014/main" id="{9B7FC1E7-F1B4-F97A-EF36-3802842CCDD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410028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02B33-9CA1-13ED-3E6E-2B2DC69BD6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AEE070-9479-A642-B64E-CBB5DA79ED8D}"/>
              </a:ext>
            </a:extLst>
          </p:cNvPr>
          <p:cNvSpPr>
            <a:spLocks noGrp="1"/>
          </p:cNvSpPr>
          <p:nvPr>
            <p:ph type="title"/>
          </p:nvPr>
        </p:nvSpPr>
        <p:spPr/>
        <p:txBody>
          <a:bodyPr/>
          <a:lstStyle/>
          <a:p>
            <a:r>
              <a:rPr lang="en-US" dirty="0"/>
              <a:t>Habit 4: breathing exercises</a:t>
            </a:r>
          </a:p>
        </p:txBody>
      </p:sp>
      <p:sp>
        <p:nvSpPr>
          <p:cNvPr id="3" name="Content Placeholder 2">
            <a:extLst>
              <a:ext uri="{FF2B5EF4-FFF2-40B4-BE49-F238E27FC236}">
                <a16:creationId xmlns:a16="http://schemas.microsoft.com/office/drawing/2014/main" id="{792B43DE-E2D0-F5D7-F9C6-CAF28C49A47E}"/>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Simply taking a moment to notice your breathing can be helpful in overwhelming situations. Intentionally practicing breathing slows your heart rate and can decrease your blood pressure. Breathing can also send a relaxation signal to your brain, helping your entire body reach a state of calm. Next time you need to take a moment of pause, try one of these breathing exercises:</a:t>
            </a:r>
          </a:p>
          <a:p>
            <a:pPr algn="l">
              <a:buFont typeface="Wingdings" panose="05000000000000000000" pitchFamily="2" charset="2"/>
              <a:buChar char="§"/>
            </a:pPr>
            <a:r>
              <a:rPr lang="en-US" b="1" i="0" dirty="0">
                <a:solidFill>
                  <a:schemeClr val="tx1"/>
                </a:solidFill>
                <a:effectLst/>
              </a:rPr>
              <a:t>Deep Breathing:</a:t>
            </a:r>
            <a:r>
              <a:rPr lang="en-US" b="0" i="0" dirty="0">
                <a:solidFill>
                  <a:schemeClr val="tx1"/>
                </a:solidFill>
                <a:effectLst/>
              </a:rPr>
              <a:t> Simply inhale slowly through your nose, then exhale slowly out through your mouth. If it helps, you can inhale and exhale for the same amount of time; maybe four seconds.</a:t>
            </a:r>
          </a:p>
          <a:p>
            <a:pPr algn="l">
              <a:buFont typeface="Wingdings" panose="05000000000000000000" pitchFamily="2" charset="2"/>
              <a:buChar char="§"/>
            </a:pPr>
            <a:r>
              <a:rPr lang="en-US" b="1" i="0" dirty="0">
                <a:solidFill>
                  <a:schemeClr val="tx1"/>
                </a:solidFill>
                <a:effectLst/>
              </a:rPr>
              <a:t>Resonance Breathing:</a:t>
            </a:r>
            <a:r>
              <a:rPr lang="en-US" b="0" i="0" dirty="0">
                <a:solidFill>
                  <a:schemeClr val="tx1"/>
                </a:solidFill>
                <a:effectLst/>
              </a:rPr>
              <a:t> Laying on your back, inhale slowly for six seconds, then exhale slowly for six seconds. Repeat this for about 10 minutes or as needed.</a:t>
            </a:r>
          </a:p>
          <a:p>
            <a:pPr algn="l">
              <a:buFont typeface="Wingdings" panose="05000000000000000000" pitchFamily="2" charset="2"/>
              <a:buChar char="§"/>
            </a:pPr>
            <a:r>
              <a:rPr lang="en-US" b="1" i="0" dirty="0">
                <a:solidFill>
                  <a:schemeClr val="tx1"/>
                </a:solidFill>
                <a:effectLst/>
              </a:rPr>
              <a:t>Alternate-Nostril Breathing:</a:t>
            </a:r>
            <a:r>
              <a:rPr lang="en-US" b="0" i="0" dirty="0">
                <a:solidFill>
                  <a:schemeClr val="tx1"/>
                </a:solidFill>
                <a:effectLst/>
              </a:rPr>
              <a:t> Push one of your nostrils closed and breathe in. At the top of your breath, open your closed nostril and close the other nostril before exhaling. Repeat this exercise.</a:t>
            </a:r>
          </a:p>
          <a:p>
            <a:pPr algn="l">
              <a:buFont typeface="Wingdings" panose="05000000000000000000" pitchFamily="2" charset="2"/>
              <a:buChar char="§"/>
            </a:pPr>
            <a:r>
              <a:rPr lang="en-US" b="1" i="0" dirty="0">
                <a:solidFill>
                  <a:schemeClr val="tx1"/>
                </a:solidFill>
                <a:effectLst/>
              </a:rPr>
              <a:t>Affirming Phrase:</a:t>
            </a:r>
            <a:r>
              <a:rPr lang="en-US" b="0" i="0" dirty="0">
                <a:solidFill>
                  <a:schemeClr val="tx1"/>
                </a:solidFill>
                <a:effectLst/>
              </a:rPr>
              <a:t> As you inhale, say something that you would like to manifest. For example, “I breathe in peace.” As you exhale, say something that you would like to get rid of. For example, “I breathe out stress.” Repeat this exercise a few times.</a:t>
            </a:r>
          </a:p>
        </p:txBody>
      </p:sp>
      <p:sp>
        <p:nvSpPr>
          <p:cNvPr id="5" name="TextBox 4">
            <a:extLst>
              <a:ext uri="{FF2B5EF4-FFF2-40B4-BE49-F238E27FC236}">
                <a16:creationId xmlns:a16="http://schemas.microsoft.com/office/drawing/2014/main" id="{A58529E0-FDE3-56C0-8DC8-9D7B1EE6C428}"/>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3412697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9A0D0-E3F9-C6FB-2C98-F0EA76FA56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2E87E6-4C75-BCD3-B1EF-3070EE78F321}"/>
              </a:ext>
            </a:extLst>
          </p:cNvPr>
          <p:cNvSpPr>
            <a:spLocks noGrp="1"/>
          </p:cNvSpPr>
          <p:nvPr>
            <p:ph type="title"/>
          </p:nvPr>
        </p:nvSpPr>
        <p:spPr/>
        <p:txBody>
          <a:bodyPr/>
          <a:lstStyle/>
          <a:p>
            <a:r>
              <a:rPr lang="en-US" dirty="0"/>
              <a:t>Habit 5: physical exercises</a:t>
            </a:r>
          </a:p>
        </p:txBody>
      </p:sp>
      <p:sp>
        <p:nvSpPr>
          <p:cNvPr id="3" name="Content Placeholder 2">
            <a:extLst>
              <a:ext uri="{FF2B5EF4-FFF2-40B4-BE49-F238E27FC236}">
                <a16:creationId xmlns:a16="http://schemas.microsoft.com/office/drawing/2014/main" id="{BCB88C7F-6EFD-416E-0C13-A19056D945A7}"/>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Physical exercises are another mindfulness activity to utilize when you are feeling stressed or overwhelmed. Physical exercise doesn’t need to be vigorous exercise; sometimes, the most useful physical exercise is simply getting up out of your chair and moving around for a little bit. Next time you need to get up and move, try one of these exercises:</a:t>
            </a:r>
          </a:p>
          <a:p>
            <a:pPr algn="l">
              <a:buFont typeface="Wingdings" panose="05000000000000000000" pitchFamily="2" charset="2"/>
              <a:buChar char="§"/>
            </a:pPr>
            <a:r>
              <a:rPr lang="en-US" b="0" i="0" dirty="0">
                <a:solidFill>
                  <a:schemeClr val="tx1"/>
                </a:solidFill>
                <a:effectLst/>
              </a:rPr>
              <a:t>Go for a walk</a:t>
            </a:r>
          </a:p>
          <a:p>
            <a:pPr algn="l">
              <a:buFont typeface="Wingdings" panose="05000000000000000000" pitchFamily="2" charset="2"/>
              <a:buChar char="§"/>
            </a:pPr>
            <a:r>
              <a:rPr lang="en-US" b="0" i="0" dirty="0">
                <a:solidFill>
                  <a:schemeClr val="tx1"/>
                </a:solidFill>
                <a:effectLst/>
              </a:rPr>
              <a:t>Take out your trash or get the mail</a:t>
            </a:r>
          </a:p>
          <a:p>
            <a:pPr algn="l">
              <a:buFont typeface="Wingdings" panose="05000000000000000000" pitchFamily="2" charset="2"/>
              <a:buChar char="§"/>
            </a:pPr>
            <a:r>
              <a:rPr lang="en-US" b="0" i="0" dirty="0">
                <a:solidFill>
                  <a:schemeClr val="tx1"/>
                </a:solidFill>
                <a:effectLst/>
              </a:rPr>
              <a:t>Do a “body scan” from your head to your toes, focusing on how your entire body is feeling </a:t>
            </a:r>
          </a:p>
          <a:p>
            <a:pPr algn="l">
              <a:buFont typeface="Wingdings" panose="05000000000000000000" pitchFamily="2" charset="2"/>
              <a:buChar char="§"/>
            </a:pPr>
            <a:r>
              <a:rPr lang="en-US" dirty="0">
                <a:solidFill>
                  <a:schemeClr val="tx1"/>
                </a:solidFill>
              </a:rPr>
              <a:t>Ask these questions to take an inventory: </a:t>
            </a:r>
            <a:r>
              <a:rPr lang="en-US" b="0" i="0" dirty="0">
                <a:solidFill>
                  <a:schemeClr val="tx1"/>
                </a:solidFill>
                <a:effectLst/>
              </a:rPr>
              <a:t>Are you holding tension in your jaw? How does your neck feel? Notice how your arms hang from your shoulders. How is your posture? Where are your feet?</a:t>
            </a:r>
            <a:endParaRPr lang="en-US" dirty="0">
              <a:solidFill>
                <a:schemeClr val="tx1"/>
              </a:solidFill>
            </a:endParaRPr>
          </a:p>
          <a:p>
            <a:pPr algn="l">
              <a:buFont typeface="Wingdings" panose="05000000000000000000" pitchFamily="2" charset="2"/>
              <a:buChar char="§"/>
            </a:pPr>
            <a:r>
              <a:rPr lang="en-US" b="0" i="0" dirty="0">
                <a:solidFill>
                  <a:schemeClr val="tx1"/>
                </a:solidFill>
                <a:effectLst/>
              </a:rPr>
              <a:t>Practice a few yoga poses</a:t>
            </a:r>
          </a:p>
          <a:p>
            <a:pPr algn="l">
              <a:buFont typeface="Wingdings" panose="05000000000000000000" pitchFamily="2" charset="2"/>
              <a:buChar char="§"/>
            </a:pPr>
            <a:r>
              <a:rPr lang="en-US" b="0" i="0" dirty="0">
                <a:solidFill>
                  <a:schemeClr val="tx1"/>
                </a:solidFill>
                <a:effectLst/>
              </a:rPr>
              <a:t>Dance to your favorite song</a:t>
            </a:r>
          </a:p>
        </p:txBody>
      </p:sp>
      <p:sp>
        <p:nvSpPr>
          <p:cNvPr id="5" name="TextBox 4">
            <a:extLst>
              <a:ext uri="{FF2B5EF4-FFF2-40B4-BE49-F238E27FC236}">
                <a16:creationId xmlns:a16="http://schemas.microsoft.com/office/drawing/2014/main" id="{D95FC5F8-595A-F225-5003-44935F3B5C5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32094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F6AAE-1929-3397-A10A-BD679E971E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E01079-58DD-F480-1A30-046ECDBAE272}"/>
              </a:ext>
            </a:extLst>
          </p:cNvPr>
          <p:cNvSpPr>
            <a:spLocks noGrp="1"/>
          </p:cNvSpPr>
          <p:nvPr>
            <p:ph type="title"/>
          </p:nvPr>
        </p:nvSpPr>
        <p:spPr/>
        <p:txBody>
          <a:bodyPr/>
          <a:lstStyle/>
          <a:p>
            <a:r>
              <a:rPr lang="en-US" dirty="0"/>
              <a:t>Habit 6: practice 5-4-3-2-1 senses exercise</a:t>
            </a:r>
          </a:p>
        </p:txBody>
      </p:sp>
      <p:sp>
        <p:nvSpPr>
          <p:cNvPr id="3" name="Content Placeholder 2">
            <a:extLst>
              <a:ext uri="{FF2B5EF4-FFF2-40B4-BE49-F238E27FC236}">
                <a16:creationId xmlns:a16="http://schemas.microsoft.com/office/drawing/2014/main" id="{287DAAE1-3D86-E200-B3E6-BDE46BEE4868}"/>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5-4-3-2-1 is a great mindfulness exercise that can be done anywhere and it doesn’t take long to do. Tapping into the 5 senses, this exercise encourages you to focus on your surroundings and your body. Here are the steps for 5-4-3-2-1:</a:t>
            </a:r>
          </a:p>
          <a:p>
            <a:pPr algn="l">
              <a:buFont typeface="Wingdings" panose="05000000000000000000" pitchFamily="2" charset="2"/>
              <a:buChar char="§"/>
            </a:pPr>
            <a:r>
              <a:rPr lang="en-US" b="0" i="0" dirty="0">
                <a:solidFill>
                  <a:schemeClr val="tx1"/>
                </a:solidFill>
                <a:effectLst/>
              </a:rPr>
              <a:t>What are 5 things you hear?</a:t>
            </a:r>
          </a:p>
          <a:p>
            <a:pPr algn="l">
              <a:buFont typeface="Wingdings" panose="05000000000000000000" pitchFamily="2" charset="2"/>
              <a:buChar char="§"/>
            </a:pPr>
            <a:r>
              <a:rPr lang="en-US" b="0" i="0" dirty="0">
                <a:solidFill>
                  <a:schemeClr val="tx1"/>
                </a:solidFill>
                <a:effectLst/>
              </a:rPr>
              <a:t>What are 4 things you see?</a:t>
            </a:r>
          </a:p>
          <a:p>
            <a:pPr algn="l">
              <a:buFont typeface="Wingdings" panose="05000000000000000000" pitchFamily="2" charset="2"/>
              <a:buChar char="§"/>
            </a:pPr>
            <a:r>
              <a:rPr lang="en-US" b="0" i="0" dirty="0">
                <a:solidFill>
                  <a:schemeClr val="tx1"/>
                </a:solidFill>
                <a:effectLst/>
              </a:rPr>
              <a:t>What are 3 things you can touch?</a:t>
            </a:r>
          </a:p>
          <a:p>
            <a:pPr algn="l">
              <a:buFont typeface="Wingdings" panose="05000000000000000000" pitchFamily="2" charset="2"/>
              <a:buChar char="§"/>
            </a:pPr>
            <a:r>
              <a:rPr lang="en-US" b="0" i="0" dirty="0">
                <a:solidFill>
                  <a:schemeClr val="tx1"/>
                </a:solidFill>
                <a:effectLst/>
              </a:rPr>
              <a:t>What are 2 things you can smell?</a:t>
            </a:r>
          </a:p>
          <a:p>
            <a:pPr algn="l">
              <a:buFont typeface="Wingdings" panose="05000000000000000000" pitchFamily="2" charset="2"/>
              <a:buChar char="§"/>
            </a:pPr>
            <a:r>
              <a:rPr lang="en-US" b="0" i="0" dirty="0">
                <a:solidFill>
                  <a:schemeClr val="tx1"/>
                </a:solidFill>
                <a:effectLst/>
              </a:rPr>
              <a:t>What is 1 thing you can taste?</a:t>
            </a:r>
          </a:p>
        </p:txBody>
      </p:sp>
      <p:sp>
        <p:nvSpPr>
          <p:cNvPr id="5" name="TextBox 4">
            <a:extLst>
              <a:ext uri="{FF2B5EF4-FFF2-40B4-BE49-F238E27FC236}">
                <a16:creationId xmlns:a16="http://schemas.microsoft.com/office/drawing/2014/main" id="{70B5DA5E-8F49-A172-8495-DCDD0371D4E1}"/>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48185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F32E1-7071-ED18-D80E-AE1B0CD45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0F87ED-5B78-21EE-7B77-BD6085369598}"/>
              </a:ext>
            </a:extLst>
          </p:cNvPr>
          <p:cNvSpPr>
            <a:spLocks noGrp="1"/>
          </p:cNvSpPr>
          <p:nvPr>
            <p:ph type="title"/>
          </p:nvPr>
        </p:nvSpPr>
        <p:spPr/>
        <p:txBody>
          <a:bodyPr/>
          <a:lstStyle/>
          <a:p>
            <a:r>
              <a:rPr lang="en-US" dirty="0"/>
              <a:t>Habit 7: notice nature</a:t>
            </a:r>
          </a:p>
        </p:txBody>
      </p:sp>
      <p:sp>
        <p:nvSpPr>
          <p:cNvPr id="3" name="Content Placeholder 2">
            <a:extLst>
              <a:ext uri="{FF2B5EF4-FFF2-40B4-BE49-F238E27FC236}">
                <a16:creationId xmlns:a16="http://schemas.microsoft.com/office/drawing/2014/main" id="{A23B707A-EE38-A02A-D725-5497C59CC2E9}"/>
              </a:ext>
            </a:extLst>
          </p:cNvPr>
          <p:cNvSpPr>
            <a:spLocks noGrp="1"/>
          </p:cNvSpPr>
          <p:nvPr>
            <p:ph idx="1"/>
          </p:nvPr>
        </p:nvSpPr>
        <p:spPr>
          <a:xfrm>
            <a:off x="581192" y="1828800"/>
            <a:ext cx="11029615" cy="4758612"/>
          </a:xfrm>
        </p:spPr>
        <p:txBody>
          <a:bodyPr>
            <a:normAutofit/>
          </a:bodyPr>
          <a:lstStyle/>
          <a:p>
            <a:pPr algn="l">
              <a:buFont typeface="Wingdings" panose="05000000000000000000" pitchFamily="2" charset="2"/>
              <a:buChar char="§"/>
            </a:pPr>
            <a:r>
              <a:rPr lang="en-US" b="0" i="0" dirty="0">
                <a:solidFill>
                  <a:schemeClr val="tx1"/>
                </a:solidFill>
                <a:effectLst/>
              </a:rPr>
              <a:t>At least once a day, go outside for 15 to 20 minutes to notice nature. Use your senses to take in the sights, scents, and sounds of nature. This is also a good place and time to practice your mindful breathing. As thoughts of work, family, life, and to-do lists creep into your thoughts, set them on a mental shelf and return your thoughts to the plants, animals, and natural creations around you.</a:t>
            </a:r>
          </a:p>
        </p:txBody>
      </p:sp>
      <p:sp>
        <p:nvSpPr>
          <p:cNvPr id="4" name="TextBox 3">
            <a:extLst>
              <a:ext uri="{FF2B5EF4-FFF2-40B4-BE49-F238E27FC236}">
                <a16:creationId xmlns:a16="http://schemas.microsoft.com/office/drawing/2014/main" id="{92295CA8-F176-5537-0A08-0792DBC755A0}"/>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https://www.purdueglobal.edu/blog/student-life/college-students-guide-mindfulness/</a:t>
            </a:r>
            <a:endParaRPr lang="en-US" sz="1200" i="1" dirty="0"/>
          </a:p>
        </p:txBody>
      </p:sp>
    </p:spTree>
    <p:extLst>
      <p:ext uri="{BB962C8B-B14F-4D97-AF65-F5344CB8AC3E}">
        <p14:creationId xmlns:p14="http://schemas.microsoft.com/office/powerpoint/2010/main" val="2534402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8B34F-1A7C-1777-F187-4C5167BC4D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02C42B-F4A8-A5AD-B9E6-177BC19F618C}"/>
              </a:ext>
            </a:extLst>
          </p:cNvPr>
          <p:cNvSpPr>
            <a:spLocks noGrp="1"/>
          </p:cNvSpPr>
          <p:nvPr>
            <p:ph type="title"/>
          </p:nvPr>
        </p:nvSpPr>
        <p:spPr/>
        <p:txBody>
          <a:bodyPr/>
          <a:lstStyle/>
          <a:p>
            <a:r>
              <a:rPr lang="en-US" dirty="0"/>
              <a:t>Habit 8: use an anchoring phrase</a:t>
            </a:r>
          </a:p>
        </p:txBody>
      </p:sp>
      <p:sp>
        <p:nvSpPr>
          <p:cNvPr id="3" name="Content Placeholder 2">
            <a:extLst>
              <a:ext uri="{FF2B5EF4-FFF2-40B4-BE49-F238E27FC236}">
                <a16:creationId xmlns:a16="http://schemas.microsoft.com/office/drawing/2014/main" id="{AC11CEB1-4452-EBC5-7731-C98911B82701}"/>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If you need something quick and calming to stay grounded, try repeating an anchoring phrase. Your anchoring phrase can be the same every time (a motivating quote or word) or it can be about something in the moment. Repeat whatever is comforting to you. An anchoring phrase for the moment can follow a format similar to this:</a:t>
            </a:r>
          </a:p>
          <a:p>
            <a:pPr algn="l">
              <a:buFont typeface="Wingdings" panose="05000000000000000000" pitchFamily="2" charset="2"/>
              <a:buChar char="§"/>
            </a:pPr>
            <a:r>
              <a:rPr lang="en-US" b="0" i="0" dirty="0">
                <a:solidFill>
                  <a:schemeClr val="tx1"/>
                </a:solidFill>
                <a:effectLst/>
              </a:rPr>
              <a:t>“My name is… Today is… Right now I feel…”</a:t>
            </a:r>
          </a:p>
        </p:txBody>
      </p:sp>
      <p:sp>
        <p:nvSpPr>
          <p:cNvPr id="5" name="TextBox 4">
            <a:extLst>
              <a:ext uri="{FF2B5EF4-FFF2-40B4-BE49-F238E27FC236}">
                <a16:creationId xmlns:a16="http://schemas.microsoft.com/office/drawing/2014/main" id="{482A57CF-4A20-E836-FF8F-745A002A7EB7}"/>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https://www.suu.edu/blog/2021/10/mindfulness-techniques-students.html</a:t>
            </a:r>
            <a:endParaRPr lang="en-US" sz="1200" i="1" dirty="0"/>
          </a:p>
        </p:txBody>
      </p:sp>
    </p:spTree>
    <p:extLst>
      <p:ext uri="{BB962C8B-B14F-4D97-AF65-F5344CB8AC3E}">
        <p14:creationId xmlns:p14="http://schemas.microsoft.com/office/powerpoint/2010/main" val="1456350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C855EA-6A2D-D3F6-9AA9-680AD4488A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F4B422-897C-B336-1DB8-A1CC88A07093}"/>
              </a:ext>
            </a:extLst>
          </p:cNvPr>
          <p:cNvSpPr>
            <a:spLocks noGrp="1"/>
          </p:cNvSpPr>
          <p:nvPr>
            <p:ph type="title"/>
          </p:nvPr>
        </p:nvSpPr>
        <p:spPr/>
        <p:txBody>
          <a:bodyPr/>
          <a:lstStyle/>
          <a:p>
            <a:r>
              <a:rPr lang="en-US" dirty="0"/>
              <a:t>Review of key elements:</a:t>
            </a:r>
          </a:p>
        </p:txBody>
      </p:sp>
      <p:sp>
        <p:nvSpPr>
          <p:cNvPr id="3" name="Content Placeholder 2">
            <a:extLst>
              <a:ext uri="{FF2B5EF4-FFF2-40B4-BE49-F238E27FC236}">
                <a16:creationId xmlns:a16="http://schemas.microsoft.com/office/drawing/2014/main" id="{481A31FC-18F4-CB45-74F6-112165370490}"/>
              </a:ext>
            </a:extLst>
          </p:cNvPr>
          <p:cNvSpPr>
            <a:spLocks noGrp="1"/>
          </p:cNvSpPr>
          <p:nvPr>
            <p:ph idx="1"/>
          </p:nvPr>
        </p:nvSpPr>
        <p:spPr>
          <a:xfrm>
            <a:off x="581192" y="1828800"/>
            <a:ext cx="11029615" cy="4758612"/>
          </a:xfrm>
        </p:spPr>
        <p:txBody>
          <a:bodyPr>
            <a:normAutofit/>
          </a:bodyPr>
          <a:lstStyle/>
          <a:p>
            <a:pPr marL="0" indent="0" algn="l">
              <a:buNone/>
            </a:pPr>
            <a:r>
              <a:rPr lang="en-US" b="0" i="0" dirty="0">
                <a:solidFill>
                  <a:schemeClr val="tx1"/>
                </a:solidFill>
                <a:effectLst/>
              </a:rPr>
              <a:t>Your mindfulness practice doesn’t have to be perfect. In fact, it doesn’t need to fit any prescription for success. Here’s a r</a:t>
            </a:r>
            <a:r>
              <a:rPr lang="en-US" dirty="0">
                <a:solidFill>
                  <a:schemeClr val="tx1"/>
                </a:solidFill>
              </a:rPr>
              <a:t>eview of the four key </a:t>
            </a:r>
            <a:r>
              <a:rPr lang="en-US" b="0" i="0" dirty="0">
                <a:solidFill>
                  <a:schemeClr val="tx1"/>
                </a:solidFill>
                <a:effectLst/>
              </a:rPr>
              <a:t>components of mindfulness:</a:t>
            </a:r>
          </a:p>
          <a:p>
            <a:pPr algn="l">
              <a:buFont typeface="Wingdings" panose="05000000000000000000" pitchFamily="2" charset="2"/>
              <a:buChar char="§"/>
            </a:pPr>
            <a:r>
              <a:rPr lang="en-US" b="1" i="0" dirty="0">
                <a:solidFill>
                  <a:schemeClr val="tx1"/>
                </a:solidFill>
                <a:effectLst/>
              </a:rPr>
              <a:t>Attention regulation:</a:t>
            </a:r>
            <a:r>
              <a:rPr lang="en-US" b="0" i="0" dirty="0">
                <a:solidFill>
                  <a:schemeClr val="tx1"/>
                </a:solidFill>
                <a:effectLst/>
              </a:rPr>
              <a:t> Allowing the mind to wander freely and gently nudging it away from negative, obsessive, and stress-inducing thoughts to the present moment.</a:t>
            </a:r>
          </a:p>
          <a:p>
            <a:pPr algn="l">
              <a:buFont typeface="Wingdings" panose="05000000000000000000" pitchFamily="2" charset="2"/>
              <a:buChar char="§"/>
            </a:pPr>
            <a:r>
              <a:rPr lang="en-US" b="1" i="0" dirty="0">
                <a:solidFill>
                  <a:schemeClr val="tx1"/>
                </a:solidFill>
                <a:effectLst/>
              </a:rPr>
              <a:t>Body awareness:</a:t>
            </a:r>
            <a:r>
              <a:rPr lang="en-US" b="0" i="0" dirty="0">
                <a:solidFill>
                  <a:schemeClr val="tx1"/>
                </a:solidFill>
                <a:effectLst/>
              </a:rPr>
              <a:t> Mentally scanning yourself from head to toe, especially those stress centers where you hold tension (jaw, neck, shoulders, back).</a:t>
            </a:r>
          </a:p>
          <a:p>
            <a:pPr algn="l">
              <a:buFont typeface="Wingdings" panose="05000000000000000000" pitchFamily="2" charset="2"/>
              <a:buChar char="§"/>
            </a:pPr>
            <a:r>
              <a:rPr lang="en-US" b="1" i="0" dirty="0">
                <a:solidFill>
                  <a:schemeClr val="tx1"/>
                </a:solidFill>
                <a:effectLst/>
              </a:rPr>
              <a:t>Change in perspective of self:</a:t>
            </a:r>
            <a:r>
              <a:rPr lang="en-US" b="0" i="0" dirty="0">
                <a:solidFill>
                  <a:schemeClr val="tx1"/>
                </a:solidFill>
                <a:effectLst/>
              </a:rPr>
              <a:t> Increasing the ability to see yourself as always changing can lead to enduring forms of happiness.</a:t>
            </a:r>
          </a:p>
          <a:p>
            <a:pPr algn="l">
              <a:buFont typeface="Wingdings" panose="05000000000000000000" pitchFamily="2" charset="2"/>
              <a:buChar char="§"/>
            </a:pPr>
            <a:r>
              <a:rPr lang="en-US" b="1" i="0" dirty="0">
                <a:solidFill>
                  <a:schemeClr val="tx1"/>
                </a:solidFill>
                <a:effectLst/>
              </a:rPr>
              <a:t>Emotion regulation:</a:t>
            </a:r>
            <a:r>
              <a:rPr lang="en-US" b="0" i="0" dirty="0">
                <a:solidFill>
                  <a:schemeClr val="tx1"/>
                </a:solidFill>
                <a:effectLst/>
              </a:rPr>
              <a:t> Helping you adjust your emotional responses to unpleasant and pleasant situations.</a:t>
            </a:r>
          </a:p>
        </p:txBody>
      </p:sp>
      <p:sp>
        <p:nvSpPr>
          <p:cNvPr id="4" name="TextBox 3">
            <a:extLst>
              <a:ext uri="{FF2B5EF4-FFF2-40B4-BE49-F238E27FC236}">
                <a16:creationId xmlns:a16="http://schemas.microsoft.com/office/drawing/2014/main" id="{A7D804A4-0EC5-FEC7-055D-859925BDD665}"/>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https://www.purdueglobal.edu/blog/student-life/college-students-guide-mindfulness/</a:t>
            </a:r>
            <a:endParaRPr lang="en-US" sz="1200" i="1" dirty="0"/>
          </a:p>
        </p:txBody>
      </p:sp>
    </p:spTree>
    <p:extLst>
      <p:ext uri="{BB962C8B-B14F-4D97-AF65-F5344CB8AC3E}">
        <p14:creationId xmlns:p14="http://schemas.microsoft.com/office/powerpoint/2010/main" val="181708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Reminder to: utilize CUNY SPH Counseling &amp; wellness services or mental health resources in your community</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77500" lnSpcReduction="20000"/>
          </a:bodyPr>
          <a:lstStyle/>
          <a:p>
            <a:pPr marL="0" indent="0">
              <a:buNone/>
            </a:pPr>
            <a:r>
              <a:rPr lang="en-US" sz="2100" b="1" i="0" dirty="0">
                <a:solidFill>
                  <a:schemeClr val="tx1"/>
                </a:solidFill>
                <a:effectLst/>
              </a:rPr>
              <a:t>NOTE</a:t>
            </a:r>
            <a:r>
              <a:rPr lang="en-US" sz="2100" b="0" i="0" dirty="0">
                <a:solidFill>
                  <a:schemeClr val="tx1"/>
                </a:solidFill>
                <a:effectLst/>
              </a:rPr>
              <a:t>: Mindfulness should not replace medications or other therapies prescribed by your health care or mental health care provider. If you are experiencing depression, anxiety, or other mental distress, see your provider right away.</a:t>
            </a:r>
          </a:p>
          <a:p>
            <a:pPr marL="0" indent="0">
              <a:buNone/>
            </a:pPr>
            <a:endParaRPr lang="en-US" sz="2100" b="1" dirty="0">
              <a:solidFill>
                <a:schemeClr val="tx1"/>
              </a:solidFill>
            </a:endParaRPr>
          </a:p>
          <a:p>
            <a:pPr marL="0" indent="0">
              <a:buNone/>
            </a:pPr>
            <a:r>
              <a:rPr lang="en-US" sz="1500" b="1" dirty="0"/>
              <a:t>SPH Counseling &amp; Wellness: </a:t>
            </a:r>
          </a:p>
          <a:p>
            <a:pPr>
              <a:buFont typeface="Wingdings" panose="05000000000000000000" pitchFamily="2" charset="2"/>
              <a:buChar char="§"/>
            </a:pPr>
            <a:r>
              <a:rPr lang="en-US" sz="1500" dirty="0"/>
              <a:t>Free counseling support for students living in NY state. We can offer referrals for students out of state. </a:t>
            </a:r>
          </a:p>
          <a:p>
            <a:pPr marL="0" indent="0">
              <a:buNone/>
            </a:pPr>
            <a:r>
              <a:rPr lang="en-US" sz="1500" dirty="0">
                <a:hlinkClick r:id="rId2"/>
              </a:rPr>
              <a:t>https://sph.cuny.edu/students/student-services/student-wellness/counseling-and-wellness-services/</a:t>
            </a:r>
            <a:endParaRPr lang="en-US" sz="1500" dirty="0"/>
          </a:p>
          <a:p>
            <a:pPr marL="0" indent="0">
              <a:buNone/>
            </a:pPr>
            <a:endParaRPr lang="en-US" sz="1500" dirty="0"/>
          </a:p>
          <a:p>
            <a:pPr marL="0" indent="0">
              <a:buNone/>
            </a:pPr>
            <a:r>
              <a:rPr lang="en-US" sz="1500" b="1" dirty="0"/>
              <a:t>Mental Health Resources: </a:t>
            </a:r>
          </a:p>
          <a:p>
            <a:pPr>
              <a:buFont typeface="Wingdings" panose="05000000000000000000" pitchFamily="2" charset="2"/>
              <a:buChar char="§"/>
            </a:pPr>
            <a:r>
              <a:rPr lang="en-US" sz="1500" dirty="0"/>
              <a:t>For free 24/7 support or referrals there is CUNY Crisis, NYC WELL or the national 988 mental health hotline (info below)</a:t>
            </a:r>
          </a:p>
          <a:p>
            <a:pPr lvl="2">
              <a:buFont typeface="Wingdings" panose="05000000000000000000" pitchFamily="2" charset="2"/>
              <a:buChar char="§"/>
            </a:pPr>
            <a:r>
              <a:rPr lang="en-US" sz="1500" b="1" i="0" dirty="0">
                <a:effectLst/>
              </a:rPr>
              <a:t>Crisis Text Line: </a:t>
            </a:r>
            <a:r>
              <a:rPr lang="en-US" sz="1500" b="0" i="0" dirty="0">
                <a:effectLst/>
              </a:rPr>
              <a:t>Text </a:t>
            </a:r>
            <a:r>
              <a:rPr lang="en-US" sz="1500" b="1" i="0" dirty="0">
                <a:effectLst/>
              </a:rPr>
              <a:t>CUNY</a:t>
            </a:r>
            <a:r>
              <a:rPr lang="en-US" sz="1500" b="0" i="0" dirty="0">
                <a:effectLst/>
              </a:rPr>
              <a:t> to 741741 for crisis counseling </a:t>
            </a:r>
          </a:p>
          <a:p>
            <a:pPr lvl="2">
              <a:buFont typeface="Wingdings" panose="05000000000000000000" pitchFamily="2" charset="2"/>
              <a:buChar char="§"/>
            </a:pPr>
            <a:r>
              <a:rPr lang="en-US" sz="1500" b="0" i="0" dirty="0">
                <a:effectLst/>
              </a:rPr>
              <a:t>NYC WELL: Text WELL to 65173; Chat: </a:t>
            </a:r>
            <a:r>
              <a:rPr lang="en-US" sz="1500" b="0" i="0" dirty="0">
                <a:effectLst/>
                <a:hlinkClick r:id="rId3" tooltip="Original URL: https://nycwell.cityofnewyork.us/en/. Click or tap if you trust this link.">
                  <a:extLst>
                    <a:ext uri="{A12FA001-AC4F-418D-AE19-62706E023703}">
                      <ahyp:hlinkClr xmlns:ahyp="http://schemas.microsoft.com/office/drawing/2018/hyperlinkcolor" val="tx"/>
                    </a:ext>
                  </a:extLst>
                </a:hlinkClick>
              </a:rPr>
              <a:t>https://nycwell.cityofnewyork.us/en/</a:t>
            </a:r>
            <a:r>
              <a:rPr lang="en-US" sz="1500" dirty="0"/>
              <a:t>; </a:t>
            </a:r>
            <a:r>
              <a:rPr lang="en-US" sz="1500" b="0" i="0" dirty="0">
                <a:effectLst/>
              </a:rPr>
              <a:t>Call 1-888-NYC-WELL (1-888-692-9355) </a:t>
            </a:r>
          </a:p>
          <a:p>
            <a:pPr lvl="2">
              <a:buFont typeface="Wingdings" panose="05000000000000000000" pitchFamily="2" charset="2"/>
              <a:buChar char="§"/>
            </a:pPr>
            <a:r>
              <a:rPr lang="en-US" sz="1500" b="0" i="0" dirty="0">
                <a:effectLst/>
              </a:rPr>
              <a:t>988: Text to 988; Chat: </a:t>
            </a:r>
            <a:r>
              <a:rPr lang="en-US" sz="1500" b="0" i="0" dirty="0">
                <a:effectLst/>
                <a:hlinkClick r:id="rId4" tooltip="Original URL: https://988lifeline.org/chat/. Click or tap if you trust this link.">
                  <a:extLst>
                    <a:ext uri="{A12FA001-AC4F-418D-AE19-62706E023703}">
                      <ahyp:hlinkClr xmlns:ahyp="http://schemas.microsoft.com/office/drawing/2018/hyperlinkcolor" val="tx"/>
                    </a:ext>
                  </a:extLst>
                </a:hlinkClick>
              </a:rPr>
              <a:t>https://988lifeline.org/chat/</a:t>
            </a:r>
            <a:r>
              <a:rPr lang="en-US" sz="1500" dirty="0"/>
              <a:t>; </a:t>
            </a:r>
            <a:r>
              <a:rPr lang="en-US" sz="1500" b="0" i="0" dirty="0">
                <a:effectLst/>
              </a:rPr>
              <a:t>Call 988 </a:t>
            </a:r>
          </a:p>
          <a:p>
            <a:pPr>
              <a:buFont typeface="Wingdings" panose="05000000000000000000" pitchFamily="2" charset="2"/>
              <a:buChar char="§"/>
            </a:pPr>
            <a:endParaRPr lang="en-US" sz="1500" dirty="0"/>
          </a:p>
          <a:p>
            <a:pPr>
              <a:buFont typeface="Wingdings" panose="05000000000000000000" pitchFamily="2" charset="2"/>
              <a:buChar char="§"/>
            </a:pPr>
            <a:r>
              <a:rPr lang="en-US" sz="1500" dirty="0"/>
              <a:t>For outside providers:</a:t>
            </a:r>
          </a:p>
          <a:p>
            <a:pPr lvl="2">
              <a:buFont typeface="Wingdings" panose="05000000000000000000" pitchFamily="2" charset="2"/>
              <a:buChar char="§"/>
            </a:pPr>
            <a:r>
              <a:rPr lang="en-US" sz="1500" dirty="0"/>
              <a:t>Search providers through your health insurance website </a:t>
            </a:r>
          </a:p>
          <a:p>
            <a:pPr lvl="2">
              <a:buFont typeface="Wingdings" panose="05000000000000000000" pitchFamily="2" charset="2"/>
              <a:buChar char="§"/>
            </a:pPr>
            <a:r>
              <a:rPr lang="en-US" sz="1500" dirty="0"/>
              <a:t>Psychology Today: </a:t>
            </a:r>
            <a:r>
              <a:rPr lang="en-US" sz="1500" dirty="0">
                <a:hlinkClick r:id="rId5"/>
              </a:rPr>
              <a:t>https://www.psychologytoday.com/</a:t>
            </a:r>
            <a:endParaRPr lang="en-US" sz="1500" dirty="0"/>
          </a:p>
          <a:p>
            <a:pPr lvl="2">
              <a:buFont typeface="Wingdings" panose="05000000000000000000" pitchFamily="2" charset="2"/>
              <a:buChar char="§"/>
            </a:pPr>
            <a:r>
              <a:rPr lang="en-US" sz="1500" dirty="0"/>
              <a:t>Open Path Collective: </a:t>
            </a:r>
            <a:r>
              <a:rPr lang="en-US" sz="1500" dirty="0">
                <a:hlinkClick r:id="rId6"/>
              </a:rPr>
              <a:t>https://openpathcollective.org/</a:t>
            </a:r>
            <a:r>
              <a:rPr lang="en-US" sz="1500" dirty="0"/>
              <a:t> </a:t>
            </a:r>
          </a:p>
          <a:p>
            <a:pPr lvl="2">
              <a:buFont typeface="Wingdings" panose="05000000000000000000" pitchFamily="2" charset="2"/>
              <a:buChar char="§"/>
            </a:pPr>
            <a:r>
              <a:rPr lang="en-US" sz="1500" dirty="0"/>
              <a:t>Telehealth clinics: Mindful Care </a:t>
            </a:r>
            <a:r>
              <a:rPr lang="en-US" sz="1500" dirty="0">
                <a:hlinkClick r:id="rId7"/>
              </a:rPr>
              <a:t>https://www.mindful.care</a:t>
            </a:r>
            <a:r>
              <a:rPr lang="en-US" sz="1500" dirty="0"/>
              <a:t> and </a:t>
            </a:r>
            <a:r>
              <a:rPr lang="en-US" sz="1500" dirty="0" err="1"/>
              <a:t>Lifestance</a:t>
            </a:r>
            <a:r>
              <a:rPr lang="en-US" sz="1500" dirty="0"/>
              <a:t> Health </a:t>
            </a:r>
            <a:r>
              <a:rPr lang="en-US" sz="1500" dirty="0">
                <a:hlinkClick r:id="rId8"/>
              </a:rPr>
              <a:t>https://lifestance.com/</a:t>
            </a:r>
            <a:r>
              <a:rPr lang="en-US" sz="1500" dirty="0"/>
              <a:t> </a:t>
            </a:r>
            <a:endParaRPr lang="en-US" dirty="0"/>
          </a:p>
          <a:p>
            <a:pPr marL="0" indent="0">
              <a:buNone/>
            </a:pPr>
            <a:endParaRPr lang="en-US" dirty="0"/>
          </a:p>
        </p:txBody>
      </p:sp>
    </p:spTree>
    <p:extLst>
      <p:ext uri="{BB962C8B-B14F-4D97-AF65-F5344CB8AC3E}">
        <p14:creationId xmlns:p14="http://schemas.microsoft.com/office/powerpoint/2010/main" val="359456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Time Management</a:t>
            </a:r>
            <a:r>
              <a:rPr lang="en-US" sz="1800" kern="0" dirty="0">
                <a:solidFill>
                  <a:schemeClr val="tx1"/>
                </a:solidFill>
                <a:effectLs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G</a:t>
            </a:r>
            <a:r>
              <a:rPr lang="en-US" kern="0" dirty="0">
                <a:solidFill>
                  <a:schemeClr val="tx1"/>
                </a:solidFill>
                <a:ea typeface="Times New Roman" panose="02020603050405020304" pitchFamily="18" charset="0"/>
                <a:cs typeface="Times New Roman" panose="02020603050405020304" pitchFamily="18" charset="0"/>
              </a:rPr>
              <a:t>oal Setting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Mindfulness (This week!)</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Stress Reduction</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Combating Perfectionism </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Building Positive Self Talk </a:t>
            </a:r>
            <a:endParaRPr lang="en-US" sz="1800" kern="0" dirty="0">
              <a:solidFill>
                <a:schemeClr val="tx1"/>
              </a:solidFill>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2059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Reminder to: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lstStyle/>
          <a:p>
            <a:pPr algn="l" fontAlgn="base">
              <a:buFont typeface="Wingdings" panose="05000000000000000000" pitchFamily="2" charset="2"/>
              <a:buChar char="§"/>
            </a:pPr>
            <a:r>
              <a:rPr lang="en-US" b="0" i="1" dirty="0">
                <a:solidFill>
                  <a:schemeClr val="tx1"/>
                </a:solidFill>
                <a:effectLst/>
              </a:rPr>
              <a:t>“I have the power to make a difference”</a:t>
            </a:r>
          </a:p>
          <a:p>
            <a:pPr algn="l" fontAlgn="base">
              <a:buFont typeface="Wingdings" panose="05000000000000000000" pitchFamily="2" charset="2"/>
              <a:buChar char="§"/>
            </a:pPr>
            <a:r>
              <a:rPr lang="en-US" b="0" i="1" dirty="0">
                <a:solidFill>
                  <a:schemeClr val="tx1"/>
                </a:solidFill>
                <a:effectLst/>
              </a:rPr>
              <a:t>“I am an amazing person”</a:t>
            </a:r>
          </a:p>
          <a:p>
            <a:pPr algn="l" fontAlgn="base">
              <a:buFont typeface="Wingdings" panose="05000000000000000000" pitchFamily="2" charset="2"/>
              <a:buChar char="§"/>
            </a:pPr>
            <a:r>
              <a:rPr lang="en-US" b="0" i="1" dirty="0">
                <a:solidFill>
                  <a:schemeClr val="tx1"/>
                </a:solidFill>
                <a:effectLst/>
              </a:rPr>
              <a:t>“Everything I need is within me”</a:t>
            </a:r>
          </a:p>
          <a:p>
            <a:pPr algn="l" fontAlgn="base">
              <a:buFont typeface="Wingdings" panose="05000000000000000000" pitchFamily="2" charset="2"/>
              <a:buChar char="§"/>
            </a:pPr>
            <a:r>
              <a:rPr lang="en-US" b="0" i="1" dirty="0">
                <a:solidFill>
                  <a:schemeClr val="tx1"/>
                </a:solidFill>
                <a:effectLst/>
              </a:rPr>
              <a:t>“I learn from my mistakes”</a:t>
            </a:r>
          </a:p>
          <a:p>
            <a:pPr algn="l" fontAlgn="base">
              <a:buFont typeface="Wingdings" panose="05000000000000000000" pitchFamily="2" charset="2"/>
              <a:buChar char="§"/>
            </a:pPr>
            <a:r>
              <a:rPr lang="en-US" b="0" i="1" dirty="0">
                <a:solidFill>
                  <a:schemeClr val="tx1"/>
                </a:solidFill>
                <a:effectLst/>
              </a:rPr>
              <a:t>“I am strong and capable”</a:t>
            </a:r>
          </a:p>
          <a:p>
            <a:pPr algn="l" fontAlgn="base">
              <a:buFont typeface="Wingdings" panose="05000000000000000000" pitchFamily="2" charset="2"/>
              <a:buChar char="§"/>
            </a:pPr>
            <a:r>
              <a:rPr lang="en-US" b="0" i="1" dirty="0">
                <a:solidFill>
                  <a:schemeClr val="tx1"/>
                </a:solidFill>
                <a:effectLst/>
              </a:rPr>
              <a:t>“It is ok to make mistakes”</a:t>
            </a:r>
          </a:p>
          <a:p>
            <a:pPr algn="l" fontAlgn="base">
              <a:buFont typeface="Wingdings" panose="05000000000000000000" pitchFamily="2" charset="2"/>
              <a:buChar char="§"/>
            </a:pPr>
            <a:r>
              <a:rPr lang="en-US" b="0" i="1" dirty="0">
                <a:solidFill>
                  <a:schemeClr val="tx1"/>
                </a:solidFill>
                <a:effectLst/>
              </a:rPr>
              <a:t>“I have the power to choose how my day will be”</a:t>
            </a:r>
          </a:p>
        </p:txBody>
      </p:sp>
    </p:spTree>
    <p:extLst>
      <p:ext uri="{BB962C8B-B14F-4D97-AF65-F5344CB8AC3E}">
        <p14:creationId xmlns:p14="http://schemas.microsoft.com/office/powerpoint/2010/main" val="265803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3B07-C748-4AD4-F02C-422FEE121724}"/>
              </a:ext>
            </a:extLst>
          </p:cNvPr>
          <p:cNvSpPr>
            <a:spLocks noGrp="1"/>
          </p:cNvSpPr>
          <p:nvPr>
            <p:ph type="title"/>
          </p:nvPr>
        </p:nvSpPr>
        <p:spPr/>
        <p:txBody>
          <a:bodyPr/>
          <a:lstStyle/>
          <a:p>
            <a:r>
              <a:rPr lang="en-US" dirty="0"/>
              <a:t>What is mindfulness? Part 1 </a:t>
            </a:r>
          </a:p>
        </p:txBody>
      </p:sp>
      <p:sp>
        <p:nvSpPr>
          <p:cNvPr id="3" name="Content Placeholder 2">
            <a:extLst>
              <a:ext uri="{FF2B5EF4-FFF2-40B4-BE49-F238E27FC236}">
                <a16:creationId xmlns:a16="http://schemas.microsoft.com/office/drawing/2014/main" id="{E804AC21-8DD4-165E-FDBA-A73B7E64041B}"/>
              </a:ext>
            </a:extLst>
          </p:cNvPr>
          <p:cNvSpPr>
            <a:spLocks noGrp="1"/>
          </p:cNvSpPr>
          <p:nvPr>
            <p:ph idx="1"/>
          </p:nvPr>
        </p:nvSpPr>
        <p:spPr/>
        <p:txBody>
          <a:bodyPr>
            <a:normAutofit/>
          </a:bodyPr>
          <a:lstStyle/>
          <a:p>
            <a:pPr>
              <a:buFont typeface="Wingdings" panose="05000000000000000000" pitchFamily="2" charset="2"/>
              <a:buChar char="§"/>
            </a:pPr>
            <a:r>
              <a:rPr lang="en-US" b="0" i="1" dirty="0">
                <a:solidFill>
                  <a:schemeClr val="tx1"/>
                </a:solidFill>
                <a:effectLst/>
              </a:rPr>
              <a:t>“Mindfulness is a way of befriending ourselves and our experience.” </a:t>
            </a:r>
            <a:r>
              <a:rPr lang="en-US" b="0" i="0" dirty="0">
                <a:solidFill>
                  <a:schemeClr val="tx1"/>
                </a:solidFill>
                <a:effectLst/>
              </a:rPr>
              <a:t>–Jon Kabat-Zinn</a:t>
            </a:r>
          </a:p>
          <a:p>
            <a:pPr algn="l">
              <a:buFont typeface="Wingdings" panose="05000000000000000000" pitchFamily="2" charset="2"/>
              <a:buChar char="§"/>
            </a:pPr>
            <a:r>
              <a:rPr lang="en-US" b="0" i="1" dirty="0">
                <a:solidFill>
                  <a:schemeClr val="tx1"/>
                </a:solidFill>
                <a:effectLst/>
              </a:rPr>
              <a:t>Mindfulness</a:t>
            </a:r>
            <a:r>
              <a:rPr lang="en-US" b="0" i="0" dirty="0">
                <a:solidFill>
                  <a:schemeClr val="tx1"/>
                </a:solidFill>
                <a:effectLst/>
              </a:rPr>
              <a:t> is both a practice and a way of relating to life.</a:t>
            </a:r>
          </a:p>
          <a:p>
            <a:pPr algn="l">
              <a:buFont typeface="Wingdings" panose="05000000000000000000" pitchFamily="2" charset="2"/>
              <a:buChar char="§"/>
            </a:pPr>
            <a:r>
              <a:rPr lang="en-US" b="0" i="0" dirty="0">
                <a:solidFill>
                  <a:schemeClr val="tx1"/>
                </a:solidFill>
                <a:effectLst/>
              </a:rPr>
              <a:t>Researchers define it as the awareness that arises when we intentionally pay attention in a kind, open, and discerning way.  When we are mindful, we focus on the present moment non-judgmentally.</a:t>
            </a:r>
          </a:p>
          <a:p>
            <a:pPr algn="l">
              <a:buFont typeface="Wingdings" panose="05000000000000000000" pitchFamily="2" charset="2"/>
              <a:buChar char="§"/>
            </a:pPr>
            <a:r>
              <a:rPr lang="en-US" b="0" i="0" dirty="0">
                <a:solidFill>
                  <a:schemeClr val="tx1"/>
                </a:solidFill>
                <a:effectLst/>
              </a:rPr>
              <a:t>Example: A student practicing mindfulness in the middle of a school day might, pause, take a conscious breath, check in with himself, and observe how he is feeling before he takes a test. “My heart is racing, and I feel anxious—and maybe I also feel ready to go? It’s okay to feel nervous right now; I can meet this challenge … but what if I don’t do well? I bet some of my friends are much more prepared. [Pause]. There goes my busy mind again. These questions pop up at times like these. I’m just going to re-focus on my breath, and the paper in front of me right now. One step at a time. I can do this.”</a:t>
            </a:r>
          </a:p>
        </p:txBody>
      </p:sp>
      <p:sp>
        <p:nvSpPr>
          <p:cNvPr id="5" name="TextBox 4">
            <a:extLst>
              <a:ext uri="{FF2B5EF4-FFF2-40B4-BE49-F238E27FC236}">
                <a16:creationId xmlns:a16="http://schemas.microsoft.com/office/drawing/2014/main" id="{09BA51B1-BB4E-4F30-6563-01092915BFA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https://thescholarshipsystem.com/blog-for-students-families/self-care-tips-for-college-students/</a:t>
            </a:r>
            <a:endParaRPr lang="en-US" sz="1200" i="1" dirty="0"/>
          </a:p>
        </p:txBody>
      </p:sp>
    </p:spTree>
    <p:extLst>
      <p:ext uri="{BB962C8B-B14F-4D97-AF65-F5344CB8AC3E}">
        <p14:creationId xmlns:p14="http://schemas.microsoft.com/office/powerpoint/2010/main" val="340183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B555C-3AC8-C56B-F5B1-7324D44B71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4FAA99-658E-5C62-514A-E7696DE0F6B7}"/>
              </a:ext>
            </a:extLst>
          </p:cNvPr>
          <p:cNvSpPr>
            <a:spLocks noGrp="1"/>
          </p:cNvSpPr>
          <p:nvPr>
            <p:ph type="title"/>
          </p:nvPr>
        </p:nvSpPr>
        <p:spPr/>
        <p:txBody>
          <a:bodyPr/>
          <a:lstStyle/>
          <a:p>
            <a:r>
              <a:rPr lang="en-US" dirty="0"/>
              <a:t>What is mindfulness? Part 2 </a:t>
            </a:r>
          </a:p>
        </p:txBody>
      </p:sp>
      <p:sp>
        <p:nvSpPr>
          <p:cNvPr id="3" name="Content Placeholder 2">
            <a:extLst>
              <a:ext uri="{FF2B5EF4-FFF2-40B4-BE49-F238E27FC236}">
                <a16:creationId xmlns:a16="http://schemas.microsoft.com/office/drawing/2014/main" id="{30B1E827-CFA2-FC41-195B-97B3FFFC5AC4}"/>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Mindfulness, as a practice, features two different types of attention: </a:t>
            </a:r>
            <a:r>
              <a:rPr lang="en-US" b="0" i="1" u="none" strike="noStrike" dirty="0">
                <a:solidFill>
                  <a:schemeClr val="tx1"/>
                </a:solidFill>
                <a:effectLst/>
                <a:hlinkClick r:id="rId2">
                  <a:extLst>
                    <a:ext uri="{A12FA001-AC4F-418D-AE19-62706E023703}">
                      <ahyp:hlinkClr xmlns:ahyp="http://schemas.microsoft.com/office/drawing/2018/hyperlinkcolor" val="tx"/>
                    </a:ext>
                  </a:extLst>
                </a:hlinkClick>
              </a:rPr>
              <a:t>focused attention</a:t>
            </a:r>
            <a:r>
              <a:rPr lang="en-US" b="0" i="0" u="none" strike="noStrike" dirty="0">
                <a:solidFill>
                  <a:schemeClr val="tx1"/>
                </a:solidFill>
                <a:effectLst/>
                <a:hlinkClick r:id="rId2">
                  <a:extLst>
                    <a:ext uri="{A12FA001-AC4F-418D-AE19-62706E023703}">
                      <ahyp:hlinkClr xmlns:ahyp="http://schemas.microsoft.com/office/drawing/2018/hyperlinkcolor" val="tx"/>
                    </a:ext>
                  </a:extLst>
                </a:hlinkClick>
              </a:rPr>
              <a:t> and </a:t>
            </a:r>
            <a:r>
              <a:rPr lang="en-US" b="0" i="1" u="none" strike="noStrike" dirty="0">
                <a:solidFill>
                  <a:schemeClr val="tx1"/>
                </a:solidFill>
                <a:effectLst/>
                <a:hlinkClick r:id="rId2">
                  <a:extLst>
                    <a:ext uri="{A12FA001-AC4F-418D-AE19-62706E023703}">
                      <ahyp:hlinkClr xmlns:ahyp="http://schemas.microsoft.com/office/drawing/2018/hyperlinkcolor" val="tx"/>
                    </a:ext>
                  </a:extLst>
                </a:hlinkClick>
              </a:rPr>
              <a:t>open awareness</a:t>
            </a:r>
            <a:r>
              <a:rPr lang="en-US" b="0" i="0" u="none" strike="noStrike" dirty="0">
                <a:solidFill>
                  <a:schemeClr val="tx1"/>
                </a:solidFill>
                <a:effectLst/>
                <a:hlinkClick r:id="rId2">
                  <a:extLst>
                    <a:ext uri="{A12FA001-AC4F-418D-AE19-62706E023703}">
                      <ahyp:hlinkClr xmlns:ahyp="http://schemas.microsoft.com/office/drawing/2018/hyperlinkcolor" val="tx"/>
                    </a:ext>
                  </a:extLst>
                </a:hlinkClick>
              </a:rPr>
              <a:t>.</a:t>
            </a:r>
            <a:endParaRPr lang="en-US" b="0" i="0" dirty="0">
              <a:solidFill>
                <a:schemeClr val="tx1"/>
              </a:solidFill>
              <a:effectLst/>
            </a:endParaRPr>
          </a:p>
          <a:p>
            <a:pPr algn="l">
              <a:buFont typeface="Wingdings" panose="05000000000000000000" pitchFamily="2" charset="2"/>
              <a:buChar char="§"/>
            </a:pPr>
            <a:r>
              <a:rPr lang="en-US" b="0" i="0" dirty="0">
                <a:solidFill>
                  <a:schemeClr val="tx1"/>
                </a:solidFill>
                <a:effectLst/>
              </a:rPr>
              <a:t>When we </a:t>
            </a:r>
            <a:r>
              <a:rPr lang="en-US" b="0" i="1" dirty="0">
                <a:solidFill>
                  <a:schemeClr val="tx1"/>
                </a:solidFill>
                <a:effectLst/>
              </a:rPr>
              <a:t>focus our attention</a:t>
            </a:r>
            <a:r>
              <a:rPr lang="en-US" b="0" i="0" dirty="0">
                <a:solidFill>
                  <a:schemeClr val="tx1"/>
                </a:solidFill>
                <a:effectLst/>
              </a:rPr>
              <a:t>, we concentrate on a specific target.</a:t>
            </a:r>
          </a:p>
          <a:p>
            <a:pPr algn="l">
              <a:buFont typeface="Wingdings" panose="05000000000000000000" pitchFamily="2" charset="2"/>
              <a:buChar char="§"/>
            </a:pPr>
            <a:r>
              <a:rPr lang="en-US" dirty="0">
                <a:solidFill>
                  <a:schemeClr val="tx1"/>
                </a:solidFill>
              </a:rPr>
              <a:t>Example: </a:t>
            </a:r>
            <a:r>
              <a:rPr lang="en-US" b="0" i="0" dirty="0">
                <a:solidFill>
                  <a:schemeClr val="tx1"/>
                </a:solidFill>
                <a:effectLst/>
              </a:rPr>
              <a:t>When leading students in a specific mindfulness practice, choose a place for them to “anchor” their attention like the sound of a chime, or the feel of the air entering their nostrils as they breathe. They can also quietly focus their attention on the shape, texture, and color of an object like a small stone.</a:t>
            </a:r>
          </a:p>
        </p:txBody>
      </p:sp>
      <p:sp>
        <p:nvSpPr>
          <p:cNvPr id="5" name="TextBox 4">
            <a:extLst>
              <a:ext uri="{FF2B5EF4-FFF2-40B4-BE49-F238E27FC236}">
                <a16:creationId xmlns:a16="http://schemas.microsoft.com/office/drawing/2014/main" id="{15B89683-DB8E-4F2C-9C34-8374783984CA}"/>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https://ggie.berkeley.edu/student-well-being/mindfulness-for-students/</a:t>
            </a:r>
            <a:endParaRPr lang="en-US" sz="1200" i="1" dirty="0"/>
          </a:p>
        </p:txBody>
      </p:sp>
    </p:spTree>
    <p:extLst>
      <p:ext uri="{BB962C8B-B14F-4D97-AF65-F5344CB8AC3E}">
        <p14:creationId xmlns:p14="http://schemas.microsoft.com/office/powerpoint/2010/main" val="371199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11444-1B98-E3DA-579E-88D992F67F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113404-B6D4-93CA-4E39-E7CE789754CC}"/>
              </a:ext>
            </a:extLst>
          </p:cNvPr>
          <p:cNvSpPr>
            <a:spLocks noGrp="1"/>
          </p:cNvSpPr>
          <p:nvPr>
            <p:ph type="title"/>
          </p:nvPr>
        </p:nvSpPr>
        <p:spPr/>
        <p:txBody>
          <a:bodyPr/>
          <a:lstStyle/>
          <a:p>
            <a:r>
              <a:rPr lang="en-US" dirty="0"/>
              <a:t>What is mindfulness? Part 3 </a:t>
            </a:r>
          </a:p>
        </p:txBody>
      </p:sp>
      <p:sp>
        <p:nvSpPr>
          <p:cNvPr id="3" name="Content Placeholder 2">
            <a:extLst>
              <a:ext uri="{FF2B5EF4-FFF2-40B4-BE49-F238E27FC236}">
                <a16:creationId xmlns:a16="http://schemas.microsoft.com/office/drawing/2014/main" id="{3CD934B7-E528-4CCB-34C9-46E7E612EBF8}"/>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During </a:t>
            </a:r>
            <a:r>
              <a:rPr lang="en-US" b="0" i="1" dirty="0">
                <a:solidFill>
                  <a:schemeClr val="tx1"/>
                </a:solidFill>
                <a:effectLst/>
              </a:rPr>
              <a:t>open awareness</a:t>
            </a:r>
            <a:r>
              <a:rPr lang="en-US" b="0" i="0" dirty="0">
                <a:solidFill>
                  <a:schemeClr val="tx1"/>
                </a:solidFill>
                <a:effectLst/>
              </a:rPr>
              <a:t> (also called “open monitoring”), we simply notice things—like thoughts, feelings, or sounds—as they come and go.</a:t>
            </a:r>
          </a:p>
          <a:p>
            <a:pPr algn="l">
              <a:buFont typeface="Wingdings" panose="05000000000000000000" pitchFamily="2" charset="2"/>
              <a:buChar char="§"/>
            </a:pPr>
            <a:r>
              <a:rPr lang="en-US" b="0" i="0" dirty="0">
                <a:solidFill>
                  <a:schemeClr val="tx1"/>
                </a:solidFill>
                <a:effectLst/>
              </a:rPr>
              <a:t>Example: To help students become more observant and aware of their surroundings, invite them to note all of the sounds they can hear inside and outside the classroom (after silently listening for one minute). Or ask them to practice noticing and naming their own feelings during a quick check-in at the start of class.</a:t>
            </a:r>
          </a:p>
        </p:txBody>
      </p:sp>
      <p:sp>
        <p:nvSpPr>
          <p:cNvPr id="4" name="TextBox 3">
            <a:extLst>
              <a:ext uri="{FF2B5EF4-FFF2-40B4-BE49-F238E27FC236}">
                <a16:creationId xmlns:a16="http://schemas.microsoft.com/office/drawing/2014/main" id="{7722CDE0-53CB-F60F-C9C7-DE08920B154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https://ggie.berkeley.edu/student-well-being/mindfulness-for-students/</a:t>
            </a:r>
            <a:endParaRPr lang="en-US" sz="1200" i="1" dirty="0"/>
          </a:p>
        </p:txBody>
      </p:sp>
    </p:spTree>
    <p:extLst>
      <p:ext uri="{BB962C8B-B14F-4D97-AF65-F5344CB8AC3E}">
        <p14:creationId xmlns:p14="http://schemas.microsoft.com/office/powerpoint/2010/main" val="229388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22C10-9444-035F-4C0C-2BCA25BBF4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5A56ED-4706-AB26-DE68-C7FEFA9D68BE}"/>
              </a:ext>
            </a:extLst>
          </p:cNvPr>
          <p:cNvSpPr>
            <a:spLocks noGrp="1"/>
          </p:cNvSpPr>
          <p:nvPr>
            <p:ph type="title"/>
          </p:nvPr>
        </p:nvSpPr>
        <p:spPr/>
        <p:txBody>
          <a:bodyPr/>
          <a:lstStyle/>
          <a:p>
            <a:r>
              <a:rPr lang="en-US" dirty="0"/>
              <a:t>What is mindfulness? Part 4 </a:t>
            </a:r>
          </a:p>
        </p:txBody>
      </p:sp>
      <p:sp>
        <p:nvSpPr>
          <p:cNvPr id="3" name="Content Placeholder 2">
            <a:extLst>
              <a:ext uri="{FF2B5EF4-FFF2-40B4-BE49-F238E27FC236}">
                <a16:creationId xmlns:a16="http://schemas.microsoft.com/office/drawing/2014/main" id="{64B2339D-AF24-C730-98DE-DF54081781D1}"/>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chemeClr val="tx1"/>
                </a:solidFill>
                <a:effectLst/>
              </a:rPr>
              <a:t>The practice of mindfulness also helps us to become more mindful in our daily lives by cultivating these three key life skills.</a:t>
            </a:r>
          </a:p>
          <a:p>
            <a:pPr algn="l">
              <a:buFont typeface="Wingdings" panose="05000000000000000000" pitchFamily="2" charset="2"/>
              <a:buChar char="§"/>
            </a:pPr>
            <a:r>
              <a:rPr lang="en-US" b="0" i="1" dirty="0">
                <a:solidFill>
                  <a:schemeClr val="tx1"/>
                </a:solidFill>
                <a:effectLst/>
              </a:rPr>
              <a:t>Equanimity</a:t>
            </a:r>
            <a:r>
              <a:rPr lang="en-US" b="0" i="0" dirty="0">
                <a:solidFill>
                  <a:schemeClr val="tx1"/>
                </a:solidFill>
                <a:effectLst/>
              </a:rPr>
              <a:t> is the ability to allow sensory experiences to come and go without suppressing or avoiding them. Equanimity also helps us not to over-identify with an event, thought, or feeling (or make it too personal).</a:t>
            </a:r>
          </a:p>
          <a:p>
            <a:pPr algn="l">
              <a:buFont typeface="Wingdings" panose="05000000000000000000" pitchFamily="2" charset="2"/>
              <a:buChar char="§"/>
            </a:pPr>
            <a:r>
              <a:rPr lang="en-US" b="0" i="0" dirty="0">
                <a:solidFill>
                  <a:schemeClr val="tx1"/>
                </a:solidFill>
                <a:effectLst/>
              </a:rPr>
              <a:t>Example: A student who is criticized by another student in the middle of class might learn say to herself, ”I’m really hurt and embarrassed right now; I’m feeling this intensely. I’m not going to fight it, but I’m not going to be swept up in it either. I’m going to go to the ‘peace corner’ (or another quiet space) and give myself a minute to let this pass.”</a:t>
            </a:r>
          </a:p>
        </p:txBody>
      </p:sp>
      <p:sp>
        <p:nvSpPr>
          <p:cNvPr id="4" name="TextBox 3">
            <a:extLst>
              <a:ext uri="{FF2B5EF4-FFF2-40B4-BE49-F238E27FC236}">
                <a16:creationId xmlns:a16="http://schemas.microsoft.com/office/drawing/2014/main" id="{0065A69D-04F6-E777-0AE5-6689BFFAE2BE}"/>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https://ggie.berkeley.edu/student-well-being/mindfulness-for-students/</a:t>
            </a:r>
            <a:endParaRPr lang="en-US" sz="1200" i="1" dirty="0"/>
          </a:p>
        </p:txBody>
      </p:sp>
    </p:spTree>
    <p:extLst>
      <p:ext uri="{BB962C8B-B14F-4D97-AF65-F5344CB8AC3E}">
        <p14:creationId xmlns:p14="http://schemas.microsoft.com/office/powerpoint/2010/main" val="386269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5B78E-6E26-FCA4-3DEF-C157E5FCE8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7DB7BF-D965-3AA0-5DFA-7235D6B7D52B}"/>
              </a:ext>
            </a:extLst>
          </p:cNvPr>
          <p:cNvSpPr>
            <a:spLocks noGrp="1"/>
          </p:cNvSpPr>
          <p:nvPr>
            <p:ph type="title"/>
          </p:nvPr>
        </p:nvSpPr>
        <p:spPr/>
        <p:txBody>
          <a:bodyPr/>
          <a:lstStyle/>
          <a:p>
            <a:r>
              <a:rPr lang="en-US" dirty="0"/>
              <a:t>What is mindfulness? Part 5 </a:t>
            </a:r>
          </a:p>
        </p:txBody>
      </p:sp>
      <p:sp>
        <p:nvSpPr>
          <p:cNvPr id="3" name="Content Placeholder 2">
            <a:extLst>
              <a:ext uri="{FF2B5EF4-FFF2-40B4-BE49-F238E27FC236}">
                <a16:creationId xmlns:a16="http://schemas.microsoft.com/office/drawing/2014/main" id="{9896262B-F3C2-1202-BA59-4714DDC7835C}"/>
              </a:ext>
            </a:extLst>
          </p:cNvPr>
          <p:cNvSpPr>
            <a:spLocks noGrp="1"/>
          </p:cNvSpPr>
          <p:nvPr>
            <p:ph idx="1"/>
          </p:nvPr>
        </p:nvSpPr>
        <p:spPr/>
        <p:txBody>
          <a:bodyPr>
            <a:normAutofit/>
          </a:bodyPr>
          <a:lstStyle/>
          <a:p>
            <a:pPr algn="l">
              <a:buFont typeface="Wingdings" panose="05000000000000000000" pitchFamily="2" charset="2"/>
              <a:buChar char="§"/>
            </a:pPr>
            <a:r>
              <a:rPr lang="en-US" b="0" i="1" dirty="0">
                <a:solidFill>
                  <a:schemeClr val="tx1"/>
                </a:solidFill>
                <a:effectLst/>
              </a:rPr>
              <a:t>Concentration</a:t>
            </a:r>
            <a:r>
              <a:rPr lang="en-US" b="0" i="0" dirty="0">
                <a:solidFill>
                  <a:schemeClr val="tx1"/>
                </a:solidFill>
                <a:effectLst/>
              </a:rPr>
              <a:t> is the ability to focus on what we consider to be relevant at a given time.</a:t>
            </a:r>
          </a:p>
          <a:p>
            <a:pPr algn="l">
              <a:buFont typeface="Wingdings" panose="05000000000000000000" pitchFamily="2" charset="2"/>
              <a:buChar char="§"/>
            </a:pPr>
            <a:r>
              <a:rPr lang="en-US" b="0" i="0" dirty="0">
                <a:solidFill>
                  <a:schemeClr val="tx1"/>
                </a:solidFill>
                <a:effectLst/>
              </a:rPr>
              <a:t>Example: If students regularly practice mindfulness, they may start to find themselves more capable of focusing on a math problem in a given moment —rather than being distracted by other classroom conversations, the sounds of kids playing outside, and/or the multitude of other things competing for their attention. (One thing at a time!)</a:t>
            </a:r>
          </a:p>
        </p:txBody>
      </p:sp>
      <p:sp>
        <p:nvSpPr>
          <p:cNvPr id="4" name="TextBox 3">
            <a:extLst>
              <a:ext uri="{FF2B5EF4-FFF2-40B4-BE49-F238E27FC236}">
                <a16:creationId xmlns:a16="http://schemas.microsoft.com/office/drawing/2014/main" id="{89A243B3-7FF6-B68D-14A0-F2A36B91913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https://ggie.berkeley.edu/student-well-being/mindfulness-for-students/</a:t>
            </a:r>
            <a:endParaRPr lang="en-US" sz="1200" i="1" dirty="0"/>
          </a:p>
        </p:txBody>
      </p:sp>
    </p:spTree>
    <p:extLst>
      <p:ext uri="{BB962C8B-B14F-4D97-AF65-F5344CB8AC3E}">
        <p14:creationId xmlns:p14="http://schemas.microsoft.com/office/powerpoint/2010/main" val="267732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9AC17-08B6-4DBA-0EA5-1D812A3B1E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43884B-299D-91B3-500C-FD30F60744DF}"/>
              </a:ext>
            </a:extLst>
          </p:cNvPr>
          <p:cNvSpPr>
            <a:spLocks noGrp="1"/>
          </p:cNvSpPr>
          <p:nvPr>
            <p:ph type="title"/>
          </p:nvPr>
        </p:nvSpPr>
        <p:spPr/>
        <p:txBody>
          <a:bodyPr/>
          <a:lstStyle/>
          <a:p>
            <a:r>
              <a:rPr lang="en-US" dirty="0"/>
              <a:t>What is mindfulness? Part 6</a:t>
            </a:r>
          </a:p>
        </p:txBody>
      </p:sp>
      <p:sp>
        <p:nvSpPr>
          <p:cNvPr id="3" name="Content Placeholder 2">
            <a:extLst>
              <a:ext uri="{FF2B5EF4-FFF2-40B4-BE49-F238E27FC236}">
                <a16:creationId xmlns:a16="http://schemas.microsoft.com/office/drawing/2014/main" id="{B60B9490-8EEF-E600-EF1D-920F32BB2163}"/>
              </a:ext>
            </a:extLst>
          </p:cNvPr>
          <p:cNvSpPr>
            <a:spLocks noGrp="1"/>
          </p:cNvSpPr>
          <p:nvPr>
            <p:ph idx="1"/>
          </p:nvPr>
        </p:nvSpPr>
        <p:spPr/>
        <p:txBody>
          <a:bodyPr>
            <a:normAutofit/>
          </a:bodyPr>
          <a:lstStyle/>
          <a:p>
            <a:pPr algn="l">
              <a:buFont typeface="Wingdings" panose="05000000000000000000" pitchFamily="2" charset="2"/>
              <a:buChar char="§"/>
            </a:pPr>
            <a:r>
              <a:rPr lang="en-US" b="0" i="1" dirty="0">
                <a:solidFill>
                  <a:schemeClr val="tx1"/>
                </a:solidFill>
                <a:effectLst/>
              </a:rPr>
              <a:t>Sensory clarity</a:t>
            </a:r>
            <a:r>
              <a:rPr lang="en-US" b="0" i="0" dirty="0">
                <a:solidFill>
                  <a:schemeClr val="tx1"/>
                </a:solidFill>
                <a:effectLst/>
              </a:rPr>
              <a:t> is the ability to keep track of what we’re actually experiencing in the moment.</a:t>
            </a:r>
          </a:p>
          <a:p>
            <a:pPr algn="l">
              <a:buFont typeface="Wingdings" panose="05000000000000000000" pitchFamily="2" charset="2"/>
              <a:buChar char="§"/>
            </a:pPr>
            <a:r>
              <a:rPr lang="en-US" b="0" i="0" dirty="0">
                <a:solidFill>
                  <a:schemeClr val="tx1"/>
                </a:solidFill>
                <a:effectLst/>
              </a:rPr>
              <a:t>Example: Students can learn to become more aware of the bodily sensations they feel when they experience challenging emotions like anger or fear—like the pace of their heartbeat as it intensifies and then dissipates and eventually returns to normal. When they experience these sensations as signals of distress that begin and end, they may be more likely to “ride the waves” of their emotions, rather than being swept up in them.</a:t>
            </a:r>
          </a:p>
        </p:txBody>
      </p:sp>
      <p:sp>
        <p:nvSpPr>
          <p:cNvPr id="4" name="TextBox 3">
            <a:extLst>
              <a:ext uri="{FF2B5EF4-FFF2-40B4-BE49-F238E27FC236}">
                <a16:creationId xmlns:a16="http://schemas.microsoft.com/office/drawing/2014/main" id="{C3CA414A-F059-9610-C113-4C8D5F5D7A2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https://ggie.berkeley.edu/student-well-being/mindfulness-for-students/</a:t>
            </a:r>
            <a:endParaRPr lang="en-US" sz="1200" i="1" dirty="0"/>
          </a:p>
        </p:txBody>
      </p:sp>
    </p:spTree>
    <p:extLst>
      <p:ext uri="{BB962C8B-B14F-4D97-AF65-F5344CB8AC3E}">
        <p14:creationId xmlns:p14="http://schemas.microsoft.com/office/powerpoint/2010/main" val="37209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459D8-C0FF-E82D-F56D-45D701AADE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0E75F9-1DB7-A552-AB0C-8316B1B01971}"/>
              </a:ext>
            </a:extLst>
          </p:cNvPr>
          <p:cNvSpPr>
            <a:spLocks noGrp="1"/>
          </p:cNvSpPr>
          <p:nvPr>
            <p:ph type="title"/>
          </p:nvPr>
        </p:nvSpPr>
        <p:spPr/>
        <p:txBody>
          <a:bodyPr/>
          <a:lstStyle/>
          <a:p>
            <a:r>
              <a:rPr lang="en-US" dirty="0"/>
              <a:t>5 Reasons mindfulness is so popular!</a:t>
            </a:r>
          </a:p>
        </p:txBody>
      </p:sp>
      <p:sp>
        <p:nvSpPr>
          <p:cNvPr id="3" name="Content Placeholder 2">
            <a:extLst>
              <a:ext uri="{FF2B5EF4-FFF2-40B4-BE49-F238E27FC236}">
                <a16:creationId xmlns:a16="http://schemas.microsoft.com/office/drawing/2014/main" id="{E4716023-C9E0-3539-9021-3A990562A985}"/>
              </a:ext>
            </a:extLst>
          </p:cNvPr>
          <p:cNvSpPr>
            <a:spLocks noGrp="1"/>
          </p:cNvSpPr>
          <p:nvPr>
            <p:ph idx="1"/>
          </p:nvPr>
        </p:nvSpPr>
        <p:spPr/>
        <p:txBody>
          <a:bodyPr>
            <a:noAutofit/>
          </a:bodyPr>
          <a:lstStyle/>
          <a:p>
            <a:pPr marL="0" indent="0">
              <a:buNone/>
            </a:pPr>
            <a:r>
              <a:rPr lang="en-US" sz="1600" dirty="0">
                <a:solidFill>
                  <a:schemeClr val="tx1"/>
                </a:solidFill>
              </a:rPr>
              <a:t>Mindful.org </a:t>
            </a:r>
            <a:r>
              <a:rPr lang="en-US" sz="1600" b="0" i="0" dirty="0">
                <a:solidFill>
                  <a:schemeClr val="tx1"/>
                </a:solidFill>
                <a:effectLst/>
              </a:rPr>
              <a:t>says mindfulness is the fastest-growing health trend in the United States for many reasons, including these five:</a:t>
            </a:r>
          </a:p>
          <a:p>
            <a:pPr>
              <a:buFont typeface="Wingdings" panose="05000000000000000000" pitchFamily="2" charset="2"/>
              <a:buChar char="§"/>
            </a:pPr>
            <a:r>
              <a:rPr lang="en-US" sz="1600" b="1" i="0" dirty="0">
                <a:solidFill>
                  <a:schemeClr val="tx1"/>
                </a:solidFill>
                <a:effectLst/>
              </a:rPr>
              <a:t>It helps with stress.</a:t>
            </a:r>
            <a:r>
              <a:rPr lang="en-US" sz="1600" b="0" i="0" dirty="0">
                <a:solidFill>
                  <a:schemeClr val="tx1"/>
                </a:solidFill>
                <a:effectLst/>
              </a:rPr>
              <a:t> Scientific research reported in Oxford Academic shows a positive correlation between mindfulness training and a reduction in the stress response of the brain’s amygdala, which is the brain’s fear-and-response control center.</a:t>
            </a:r>
          </a:p>
          <a:p>
            <a:pPr>
              <a:buFont typeface="Wingdings" panose="05000000000000000000" pitchFamily="2" charset="2"/>
              <a:buChar char="§"/>
            </a:pPr>
            <a:r>
              <a:rPr lang="en-US" sz="1600" b="1" i="0" dirty="0">
                <a:solidFill>
                  <a:schemeClr val="tx1"/>
                </a:solidFill>
                <a:effectLst/>
              </a:rPr>
              <a:t>It helps with mental focus </a:t>
            </a:r>
            <a:r>
              <a:rPr lang="en-US" sz="1600" b="0" i="0" dirty="0">
                <a:solidFill>
                  <a:schemeClr val="tx1"/>
                </a:solidFill>
                <a:effectLst/>
              </a:rPr>
              <a:t>by clearing stress triggers and helps us learn to focus on the present.</a:t>
            </a:r>
          </a:p>
          <a:p>
            <a:pPr>
              <a:buFont typeface="Wingdings" panose="05000000000000000000" pitchFamily="2" charset="2"/>
              <a:buChar char="§"/>
            </a:pPr>
            <a:r>
              <a:rPr lang="en-US" sz="1600" b="1" i="0" dirty="0">
                <a:solidFill>
                  <a:schemeClr val="tx1"/>
                </a:solidFill>
                <a:effectLst/>
              </a:rPr>
              <a:t>It boosts compassion</a:t>
            </a:r>
            <a:r>
              <a:rPr lang="en-US" sz="1600" b="0" i="0" dirty="0">
                <a:solidFill>
                  <a:schemeClr val="tx1"/>
                </a:solidFill>
                <a:effectLst/>
              </a:rPr>
              <a:t> toward others as well as to ourselves.</a:t>
            </a:r>
          </a:p>
          <a:p>
            <a:pPr>
              <a:buFont typeface="Wingdings" panose="05000000000000000000" pitchFamily="2" charset="2"/>
              <a:buChar char="§"/>
            </a:pPr>
            <a:r>
              <a:rPr lang="en-US" sz="1600" b="1" i="0" dirty="0">
                <a:solidFill>
                  <a:schemeClr val="tx1"/>
                </a:solidFill>
                <a:effectLst/>
              </a:rPr>
              <a:t>It reduces negative thoughts</a:t>
            </a:r>
            <a:r>
              <a:rPr lang="en-US" sz="1600" b="0" i="0" dirty="0">
                <a:solidFill>
                  <a:schemeClr val="tx1"/>
                </a:solidFill>
                <a:effectLst/>
              </a:rPr>
              <a:t> and helps us redirect them to the present.</a:t>
            </a:r>
          </a:p>
          <a:p>
            <a:pPr>
              <a:buFont typeface="Wingdings" panose="05000000000000000000" pitchFamily="2" charset="2"/>
              <a:buChar char="§"/>
            </a:pPr>
            <a:r>
              <a:rPr lang="en-US" sz="1600" b="1" i="0" dirty="0">
                <a:solidFill>
                  <a:schemeClr val="tx1"/>
                </a:solidFill>
                <a:effectLst/>
              </a:rPr>
              <a:t>It improves overall mental health.</a:t>
            </a:r>
            <a:endParaRPr lang="en-US" sz="1600" b="0" i="0" dirty="0">
              <a:solidFill>
                <a:schemeClr val="tx1"/>
              </a:solidFill>
              <a:effectLst/>
            </a:endParaRPr>
          </a:p>
          <a:p>
            <a:pPr marL="0" indent="0">
              <a:buNone/>
            </a:pPr>
            <a:r>
              <a:rPr lang="en-US" sz="1600" b="0" i="0" dirty="0">
                <a:solidFill>
                  <a:schemeClr val="tx1"/>
                </a:solidFill>
                <a:effectLst/>
              </a:rPr>
              <a:t>An Emory University study followed adults over 8 weeks of mindfulness attention training. The small group of adults had MRI brain scans before and after their training, which showed that amygdala activity decreased in response to images of </a:t>
            </a:r>
            <a:r>
              <a:rPr lang="en-US" sz="1600" b="0" i="0">
                <a:solidFill>
                  <a:schemeClr val="tx1"/>
                </a:solidFill>
                <a:effectLst/>
              </a:rPr>
              <a:t>stressful situations.</a:t>
            </a:r>
            <a:endParaRPr lang="en-US" sz="1600" b="0" i="0" dirty="0">
              <a:solidFill>
                <a:schemeClr val="tx1"/>
              </a:solidFill>
              <a:effectLst/>
            </a:endParaRPr>
          </a:p>
          <a:p>
            <a:pPr marL="0" indent="0">
              <a:buNone/>
            </a:pPr>
            <a:r>
              <a:rPr lang="en-US" sz="1600" b="0" i="0" dirty="0">
                <a:solidFill>
                  <a:schemeClr val="tx1"/>
                </a:solidFill>
                <a:effectLst/>
              </a:rPr>
              <a:t>Another study from the </a:t>
            </a:r>
            <a:r>
              <a:rPr lang="en-US" sz="1600" b="0" i="1" dirty="0">
                <a:solidFill>
                  <a:schemeClr val="tx1"/>
                </a:solidFill>
                <a:effectLst/>
              </a:rPr>
              <a:t>Journal of American College Health</a:t>
            </a:r>
            <a:r>
              <a:rPr lang="en-US" sz="1600" b="0" i="0" dirty="0">
                <a:solidFill>
                  <a:schemeClr val="tx1"/>
                </a:solidFill>
                <a:effectLst/>
              </a:rPr>
              <a:t> followed more than 400 women over two years in college and found that mindfulness practice </a:t>
            </a:r>
            <a:r>
              <a:rPr lang="en-US" sz="1600" b="1" i="0" u="sng" dirty="0">
                <a:solidFill>
                  <a:schemeClr val="tx1"/>
                </a:solidFill>
                <a:effectLst/>
                <a:hlinkClick r:id="rId2">
                  <a:extLst>
                    <a:ext uri="{A12FA001-AC4F-418D-AE19-62706E023703}">
                      <ahyp:hlinkClr xmlns:ahyp="http://schemas.microsoft.com/office/drawing/2018/hyperlinkcolor" val="tx"/>
                    </a:ext>
                  </a:extLst>
                </a:hlinkClick>
              </a:rPr>
              <a:t>resulted in healthier eating, better sleep, and better physical health</a:t>
            </a:r>
            <a:r>
              <a:rPr lang="en-US" sz="1600" b="0" i="0" dirty="0">
                <a:solidFill>
                  <a:schemeClr val="tx1"/>
                </a:solidFill>
                <a:effectLst/>
              </a:rPr>
              <a:t>.</a:t>
            </a:r>
          </a:p>
        </p:txBody>
      </p:sp>
      <p:sp>
        <p:nvSpPr>
          <p:cNvPr id="4" name="TextBox 3">
            <a:extLst>
              <a:ext uri="{FF2B5EF4-FFF2-40B4-BE49-F238E27FC236}">
                <a16:creationId xmlns:a16="http://schemas.microsoft.com/office/drawing/2014/main" id="{23221E37-3D0E-CF2B-4C41-D26984B16C0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https://www.purdueglobal.edu/blog/student-life/college-students-guide-mindfulness/</a:t>
            </a:r>
            <a:endParaRPr lang="en-US" sz="1200" i="1" dirty="0"/>
          </a:p>
        </p:txBody>
      </p:sp>
    </p:spTree>
    <p:extLst>
      <p:ext uri="{BB962C8B-B14F-4D97-AF65-F5344CB8AC3E}">
        <p14:creationId xmlns:p14="http://schemas.microsoft.com/office/powerpoint/2010/main" val="735632642"/>
      </p:ext>
    </p:extLst>
  </p:cSld>
  <p:clrMapOvr>
    <a:masterClrMapping/>
  </p:clrMapOvr>
</p:sld>
</file>

<file path=ppt/theme/theme1.xml><?xml version="1.0" encoding="utf-8"?>
<a:theme xmlns:a="http://schemas.openxmlformats.org/drawingml/2006/main" name="Dividend">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
  <TotalTime>5477</TotalTime>
  <Words>2733</Words>
  <Application>Microsoft Office PowerPoint</Application>
  <PresentationFormat>Widescreen</PresentationFormat>
  <Paragraphs>138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Gill Sans MT</vt:lpstr>
      <vt:lpstr>Segoe UI</vt:lpstr>
      <vt:lpstr>Times New Roman</vt:lpstr>
      <vt:lpstr>Wingdings</vt:lpstr>
      <vt:lpstr>Wingdings 2</vt:lpstr>
      <vt:lpstr>Dividend</vt:lpstr>
      <vt:lpstr>Creating healthy academic habits</vt:lpstr>
      <vt:lpstr>habits that we’ll cover in this webinar series:</vt:lpstr>
      <vt:lpstr>What is mindfulness? Part 1 </vt:lpstr>
      <vt:lpstr>What is mindfulness? Part 2 </vt:lpstr>
      <vt:lpstr>What is mindfulness? Part 3 </vt:lpstr>
      <vt:lpstr>What is mindfulness? Part 4 </vt:lpstr>
      <vt:lpstr>What is mindfulness? Part 5 </vt:lpstr>
      <vt:lpstr>What is mindfulness? Part 6</vt:lpstr>
      <vt:lpstr>5 Reasons mindfulness is so popular!</vt:lpstr>
      <vt:lpstr>Habit 1: follow mindfulness exercises</vt:lpstr>
      <vt:lpstr>Habit 2: Practice s.t.o.p.</vt:lpstr>
      <vt:lpstr>Habit 3: Sensory exercises </vt:lpstr>
      <vt:lpstr>Habit 4: breathing exercises</vt:lpstr>
      <vt:lpstr>Habit 5: physical exercises</vt:lpstr>
      <vt:lpstr>Habit 6: practice 5-4-3-2-1 senses exercise</vt:lpstr>
      <vt:lpstr>Habit 7: notice nature</vt:lpstr>
      <vt:lpstr>Habit 8: use an anchoring phrase</vt:lpstr>
      <vt:lpstr>Review of key elements:</vt:lpstr>
      <vt:lpstr>Reminder to: utilize CUNY SPH Counseling &amp; wellness services or mental health resources in your community</vt:lpstr>
      <vt:lpstr>Reminder to: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Ashley Harwood</cp:lastModifiedBy>
  <cp:revision>23</cp:revision>
  <dcterms:created xsi:type="dcterms:W3CDTF">2023-09-13T13:37:53Z</dcterms:created>
  <dcterms:modified xsi:type="dcterms:W3CDTF">2024-02-21T19:31:10Z</dcterms:modified>
</cp:coreProperties>
</file>