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1" r:id="rId3"/>
    <p:sldId id="267" r:id="rId4"/>
    <p:sldId id="290" r:id="rId5"/>
    <p:sldId id="291" r:id="rId6"/>
    <p:sldId id="275" r:id="rId7"/>
    <p:sldId id="276" r:id="rId8"/>
    <p:sldId id="292" r:id="rId9"/>
    <p:sldId id="288" r:id="rId10"/>
    <p:sldId id="289" r:id="rId11"/>
    <p:sldId id="277" r:id="rId12"/>
    <p:sldId id="271" r:id="rId13"/>
    <p:sldId id="29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3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65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1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8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06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6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51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2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115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8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489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lifestance.com/" TargetMode="External"/><Relationship Id="rId3" Type="http://schemas.openxmlformats.org/officeDocument/2006/relationships/hyperlink" Target="https://nam02.safelinks.protection.outlook.com/?url=https%3A%2F%2Fnycwell.cityofnewyork.us%2Fen%2F&amp;data=05%7C02%7CAshley.Harwood%40sph.cuny.edu%7C65324192a1384af9baa408dc28486fb1%7C6f60f0b35f064e099715989dba8cc7d8%7C0%7C0%7C638429538819456364%7CUnknown%7CTWFpbGZsb3d8eyJWIjoiMC4wLjAwMDAiLCJQIjoiV2luMzIiLCJBTiI6Ik1haWwiLCJXVCI6Mn0%3D%7C0%7C%7C%7C&amp;sdata=gnBxnMP%2BoCVuhhmFZPBUmQ1b091dsT4G2Eh1HBhdRgU%3D&amp;reserved=0" TargetMode="External"/><Relationship Id="rId7" Type="http://schemas.openxmlformats.org/officeDocument/2006/relationships/hyperlink" Target="https://www.mindful.care/" TargetMode="External"/><Relationship Id="rId2" Type="http://schemas.openxmlformats.org/officeDocument/2006/relationships/hyperlink" Target="https://sph.cuny.edu/students/student-services/student-wellness/counseling-and-wellness-servic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pathcollective.org/" TargetMode="External"/><Relationship Id="rId5" Type="http://schemas.openxmlformats.org/officeDocument/2006/relationships/hyperlink" Target="https://www.psychologytoday.com/" TargetMode="External"/><Relationship Id="rId4" Type="http://schemas.openxmlformats.org/officeDocument/2006/relationships/hyperlink" Target="https://nam02.safelinks.protection.outlook.com/?url=https%3A%2F%2F988lifeline.org%2Fchat%2F&amp;data=05%7C02%7CAshley.Harwood%40sph.cuny.edu%7C65324192a1384af9baa408dc28486fb1%7C6f60f0b35f064e099715989dba8cc7d8%7C0%7C0%7C638429538819446320%7CUnknown%7CTWFpbGZsb3d8eyJWIjoiMC4wLjAwMDAiLCJQIjoiV2luMzIiLCJBTiI6Ik1haWwiLCJXVCI6Mn0%3D%7C0%7C%7C%7C&amp;sdata=OmPPwu0QckVofwCkRJgOJNmDxF5n5pLoJiBkaOYAkEA%3D&amp;reserved=0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E49C8-6241-E33E-0807-A06D1D4086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healthy academic habits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F29ED0-9F83-34DD-A65E-CC00D663EF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Webinar 3 – Implementing Self-Care</a:t>
            </a:r>
          </a:p>
          <a:p>
            <a:r>
              <a:rPr lang="en-US" dirty="0"/>
              <a:t>Facilitated by:  Ashley Harwood, </a:t>
            </a:r>
            <a:r>
              <a:rPr lang="en-US" dirty="0" err="1"/>
              <a:t>lmsw</a:t>
            </a:r>
            <a:r>
              <a:rPr lang="en-US" dirty="0"/>
              <a:t> (Counseling &amp; Wellness Services)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563811-940D-8010-91E4-AABF6AF220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04" y="731775"/>
            <a:ext cx="980886" cy="98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089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9A0D0-E3F9-C6FB-2C98-F0EA76FA56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E87E6-4C75-BCD3-B1EF-3070EE78F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Habit 4: mental &amp; Emotional self-care (examples)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88C7F-6EFD-416E-0C13-A19056D94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28800"/>
            <a:ext cx="11029615" cy="4758612"/>
          </a:xfrm>
        </p:spPr>
        <p:txBody>
          <a:bodyPr>
            <a:normAutofit lnSpcReduction="10000"/>
          </a:bodyPr>
          <a:lstStyle/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Make time for activities that engage you in a fun way (puzzles, reading, art, etc.)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Reflect on past achievements or successes (journal this out!)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Take breaks when studying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Study slowly over a period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</a:rPr>
              <a:t> of time </a:t>
            </a: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instead of cramming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Clean up your room (clutter can increase feelings of anxiety or be distracting when you need to focus)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Say “no” if committing to a request is genuinely too taxing or your calendar is full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Smile (this can help boost positive feelings)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Keep a journal so you have a place to be honest about your feelings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Counter negative thoughts with optimistic ones (view a challenge as an opportunity for growth)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Help someone (being helpful can be gratifying)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Watch funny movies, television shows, or video clips for a quick laugh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Ask for help if you need 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41276F-A69D-6C95-7D21-A7C778765CB4}"/>
              </a:ext>
            </a:extLst>
          </p:cNvPr>
          <p:cNvSpPr txBox="1"/>
          <p:nvPr/>
        </p:nvSpPr>
        <p:spPr>
          <a:xfrm>
            <a:off x="3526970" y="6587412"/>
            <a:ext cx="8616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*Adapted from https://thescholarshipsystem.com/blog-for-students-families/self-care-tips-for-college-students/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20945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899C8F-FAE0-0C08-9E86-0FDE8CF5C4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71CB6-890B-5985-4268-63748C334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Self-Care &amp; Mental health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2CA96-908F-9B24-53AA-1A1FFAE61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28800"/>
            <a:ext cx="11029615" cy="4758612"/>
          </a:xfrm>
        </p:spPr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It is important to note that self-care is designed to help with well-being. However, even if it can typically make a difference, it isn’t a solution in all cases. At times, getting help from a medical professional is a necessity. Self-care should not be viewed as a substitute for formal mental health care. Instead, it may be better classified as supplemental to a treatment plan in those scenarios.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1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If you have a mental health concern, seek support from a professional such as SPH Counseling &amp; Wellness Services or an outside provider. A professional can help </a:t>
            </a:r>
            <a:r>
              <a:rPr lang="en-US" i="1" dirty="0">
                <a:solidFill>
                  <a:schemeClr val="tx1"/>
                </a:solidFill>
                <a:latin typeface="Open Sans" panose="020B0606030504020204" pitchFamily="34" charset="0"/>
              </a:rPr>
              <a:t>you </a:t>
            </a:r>
            <a:r>
              <a:rPr lang="en-US" b="0" i="1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determine the potential cause of your concerns/stressors and create a suitable treatment plan based on </a:t>
            </a:r>
            <a:r>
              <a:rPr lang="en-US" i="1" dirty="0">
                <a:solidFill>
                  <a:schemeClr val="tx1"/>
                </a:solidFill>
                <a:latin typeface="Open Sans" panose="020B0606030504020204" pitchFamily="34" charset="0"/>
              </a:rPr>
              <a:t>your </a:t>
            </a:r>
            <a:r>
              <a:rPr lang="en-US" b="0" i="1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unique needs.</a:t>
            </a:r>
            <a:endParaRPr lang="en-US" b="1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35E2BE-F164-6632-9924-D9B3F701AD6A}"/>
              </a:ext>
            </a:extLst>
          </p:cNvPr>
          <p:cNvSpPr txBox="1"/>
          <p:nvPr/>
        </p:nvSpPr>
        <p:spPr>
          <a:xfrm>
            <a:off x="3526970" y="6587412"/>
            <a:ext cx="8616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*Adapted from https://thescholarshipsystem.com/blog-for-students-families/self-care-tips-for-college-students/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539447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529CB-C402-968B-207A-78726A044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to: utilize CUNY SPH Counseling &amp; wellness services or mental health resources in your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84801-78E0-CA04-A695-BB9720F89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31438"/>
            <a:ext cx="11029615" cy="48519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500" b="1" dirty="0"/>
              <a:t>SPH Counseling &amp; Wellness: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500" dirty="0"/>
              <a:t>Free counseling support for students living in NY state. We can offer referrals for students out of state. </a:t>
            </a:r>
          </a:p>
          <a:p>
            <a:pPr marL="0" indent="0">
              <a:buNone/>
            </a:pPr>
            <a:r>
              <a:rPr lang="en-US" sz="1500" dirty="0">
                <a:hlinkClick r:id="rId2"/>
              </a:rPr>
              <a:t>https://sph.cuny.edu/students/student-services/student-wellness/counseling-and-wellness-services/</a:t>
            </a:r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1500" b="1" dirty="0"/>
              <a:t>Mental Health Resources: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500" dirty="0"/>
              <a:t>For free 24/7 support or referrals there is CUNY Crisis, NYC WELL or the national 988 mental health hotline (info below)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500" b="1" i="0" dirty="0">
                <a:effectLst/>
              </a:rPr>
              <a:t>Crisis Text Line: </a:t>
            </a:r>
            <a:r>
              <a:rPr lang="en-US" sz="1500" b="0" i="0" dirty="0">
                <a:effectLst/>
              </a:rPr>
              <a:t>Text </a:t>
            </a:r>
            <a:r>
              <a:rPr lang="en-US" sz="1500" b="1" i="0" dirty="0">
                <a:effectLst/>
              </a:rPr>
              <a:t>CUNY</a:t>
            </a:r>
            <a:r>
              <a:rPr lang="en-US" sz="1500" b="0" i="0" dirty="0">
                <a:effectLst/>
              </a:rPr>
              <a:t> to 741741 for crisis counseling 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500" b="0" i="0" dirty="0">
                <a:effectLst/>
              </a:rPr>
              <a:t>NYC WELL: Text WELL to 65173; Chat: </a:t>
            </a:r>
            <a:r>
              <a:rPr lang="en-US" sz="1500" b="0" i="0" dirty="0">
                <a:effectLst/>
                <a:hlinkClick r:id="rId3" tooltip="Original URL: https://nycwell.cityofnewyork.us/en/. Click or tap if you trust this link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https://nycwell.cityofnewyork.us/en/</a:t>
            </a:r>
            <a:r>
              <a:rPr lang="en-US" sz="1500" dirty="0"/>
              <a:t>; </a:t>
            </a:r>
            <a:r>
              <a:rPr lang="en-US" sz="1500" b="0" i="0" dirty="0">
                <a:effectLst/>
              </a:rPr>
              <a:t>Call 1-888-NYC-WELL (1-888-692-9355) 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500" b="0" i="0" dirty="0">
                <a:effectLst/>
              </a:rPr>
              <a:t>988: Text to 988; Chat: </a:t>
            </a:r>
            <a:r>
              <a:rPr lang="en-US" sz="1500" b="0" i="0" dirty="0">
                <a:effectLst/>
                <a:hlinkClick r:id="rId4" tooltip="Original URL: https://988lifeline.org/chat/. Click or tap if you trust this link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https://988lifeline.org/chat/</a:t>
            </a:r>
            <a:r>
              <a:rPr lang="en-US" sz="1500" dirty="0"/>
              <a:t>; </a:t>
            </a:r>
            <a:r>
              <a:rPr lang="en-US" sz="1500" b="0" i="0" dirty="0">
                <a:effectLst/>
              </a:rPr>
              <a:t>Call 988 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5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500" dirty="0"/>
              <a:t>For outside providers: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500" dirty="0"/>
              <a:t>Search providers through your health insurance website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500" dirty="0"/>
              <a:t>Psychology Today: </a:t>
            </a:r>
            <a:r>
              <a:rPr lang="en-US" sz="1500" dirty="0">
                <a:hlinkClick r:id="rId5"/>
              </a:rPr>
              <a:t>https://www.psychologytoday.com/</a:t>
            </a:r>
            <a:endParaRPr lang="en-US" sz="15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500" dirty="0"/>
              <a:t>Open Path Collective: </a:t>
            </a:r>
            <a:r>
              <a:rPr lang="en-US" sz="1500" dirty="0">
                <a:hlinkClick r:id="rId6"/>
              </a:rPr>
              <a:t>https://openpathcollective.org/</a:t>
            </a:r>
            <a:r>
              <a:rPr lang="en-US" sz="1500" dirty="0"/>
              <a:t>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500" dirty="0"/>
              <a:t>Telehealth clinics: Mindful Care </a:t>
            </a:r>
            <a:r>
              <a:rPr lang="en-US" sz="1500" dirty="0">
                <a:hlinkClick r:id="rId7"/>
              </a:rPr>
              <a:t>https://www.mindful.care</a:t>
            </a:r>
            <a:r>
              <a:rPr lang="en-US" sz="1500" dirty="0"/>
              <a:t> and </a:t>
            </a:r>
            <a:r>
              <a:rPr lang="en-US" sz="1500" dirty="0" err="1"/>
              <a:t>Lifestance</a:t>
            </a:r>
            <a:r>
              <a:rPr lang="en-US" sz="1500" dirty="0"/>
              <a:t> Health </a:t>
            </a:r>
            <a:r>
              <a:rPr lang="en-US" sz="1500" dirty="0">
                <a:hlinkClick r:id="rId8"/>
              </a:rPr>
              <a:t>https://lifestance.com/</a:t>
            </a:r>
            <a:r>
              <a:rPr lang="en-US" sz="1500" dirty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64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691F8-3836-EBFF-2BD0-AC6D45B72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Self-Care Plan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703A6C-B69F-3BF5-BFC5-E422E3D68D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4817" y="1925233"/>
            <a:ext cx="4422366" cy="4774146"/>
          </a:xfrm>
        </p:spPr>
      </p:pic>
    </p:spTree>
    <p:extLst>
      <p:ext uri="{BB962C8B-B14F-4D97-AF65-F5344CB8AC3E}">
        <p14:creationId xmlns:p14="http://schemas.microsoft.com/office/powerpoint/2010/main" val="196128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1F268-1541-4AF9-20A3-96FCEC0C7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to: Practice positive affirmations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5888D-A834-679A-660A-5E729783F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Wingdings" panose="05000000000000000000" pitchFamily="2" charset="2"/>
              <a:buChar char="§"/>
            </a:pPr>
            <a:r>
              <a:rPr lang="en-US" b="0" i="1" dirty="0">
                <a:solidFill>
                  <a:schemeClr val="tx1"/>
                </a:solidFill>
                <a:effectLst/>
              </a:rPr>
              <a:t>“Today I will share my positive attitude”</a:t>
            </a:r>
          </a:p>
          <a:p>
            <a:pPr algn="l" fontAlgn="base">
              <a:buFont typeface="Wingdings" panose="05000000000000000000" pitchFamily="2" charset="2"/>
              <a:buChar char="§"/>
            </a:pPr>
            <a:r>
              <a:rPr lang="en-US" b="0" i="1" dirty="0">
                <a:solidFill>
                  <a:schemeClr val="tx1"/>
                </a:solidFill>
                <a:effectLst/>
              </a:rPr>
              <a:t>“I trust myself”</a:t>
            </a:r>
          </a:p>
          <a:p>
            <a:pPr algn="l" fontAlgn="base">
              <a:buFont typeface="Wingdings" panose="05000000000000000000" pitchFamily="2" charset="2"/>
              <a:buChar char="§"/>
            </a:pPr>
            <a:r>
              <a:rPr lang="en-US" b="0" i="1" dirty="0">
                <a:solidFill>
                  <a:schemeClr val="tx1"/>
                </a:solidFill>
                <a:effectLst/>
              </a:rPr>
              <a:t>“I listen to advice from others” </a:t>
            </a:r>
          </a:p>
          <a:p>
            <a:pPr algn="l" fontAlgn="base">
              <a:buFont typeface="Wingdings" panose="05000000000000000000" pitchFamily="2" charset="2"/>
              <a:buChar char="§"/>
            </a:pPr>
            <a:r>
              <a:rPr lang="en-US" b="0" i="1" dirty="0">
                <a:solidFill>
                  <a:schemeClr val="tx1"/>
                </a:solidFill>
                <a:effectLst/>
              </a:rPr>
              <a:t>“I am capable of success”</a:t>
            </a:r>
          </a:p>
          <a:p>
            <a:pPr algn="l" fontAlgn="base">
              <a:buFont typeface="Wingdings" panose="05000000000000000000" pitchFamily="2" charset="2"/>
              <a:buChar char="§"/>
            </a:pPr>
            <a:r>
              <a:rPr lang="en-US" b="0" i="1" dirty="0">
                <a:solidFill>
                  <a:schemeClr val="tx1"/>
                </a:solidFill>
                <a:effectLst/>
              </a:rPr>
              <a:t>“My hard work will lead me to my goals”</a:t>
            </a:r>
          </a:p>
          <a:p>
            <a:pPr algn="l" fontAlgn="base">
              <a:buFont typeface="Wingdings" panose="05000000000000000000" pitchFamily="2" charset="2"/>
              <a:buChar char="§"/>
            </a:pPr>
            <a:r>
              <a:rPr lang="en-US" b="0" i="1" dirty="0">
                <a:solidFill>
                  <a:schemeClr val="tx1"/>
                </a:solidFill>
                <a:effectLst/>
              </a:rPr>
              <a:t>“I am stronger than any challenge I face” </a:t>
            </a:r>
          </a:p>
          <a:p>
            <a:pPr algn="l" fontAlgn="base">
              <a:buFont typeface="Wingdings" panose="05000000000000000000" pitchFamily="2" charset="2"/>
              <a:buChar char="§"/>
            </a:pPr>
            <a:r>
              <a:rPr lang="en-US" b="0" i="1" dirty="0">
                <a:solidFill>
                  <a:schemeClr val="tx1"/>
                </a:solidFill>
                <a:effectLst/>
              </a:rPr>
              <a:t>“I spread positivity and kindness”</a:t>
            </a:r>
          </a:p>
        </p:txBody>
      </p:sp>
    </p:spTree>
    <p:extLst>
      <p:ext uri="{BB962C8B-B14F-4D97-AF65-F5344CB8AC3E}">
        <p14:creationId xmlns:p14="http://schemas.microsoft.com/office/powerpoint/2010/main" val="2658033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69C8575-02EB-F5FF-DEC8-AFD243019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habits that we’ll cover in this webinar series: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19BB0-44E8-B2FA-E1B3-E9C393563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0" dirty="0">
              <a:solidFill>
                <a:srgbClr val="212529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0" dirty="0">
                <a:solidFill>
                  <a:srgbClr val="212529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  <a:r>
              <a:rPr lang="en-US" sz="18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kern="0" dirty="0">
                <a:solidFill>
                  <a:srgbClr val="212529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oal Setting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Self Care (This week!)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0" dirty="0">
                <a:solidFill>
                  <a:srgbClr val="212529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Mindfulness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Stress Reduction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0" dirty="0">
                <a:solidFill>
                  <a:srgbClr val="212529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Combating Perfectionism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0" dirty="0">
                <a:solidFill>
                  <a:srgbClr val="212529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Building Positive Self Talk </a:t>
            </a:r>
            <a:endParaRPr lang="en-US" sz="1800" kern="0" dirty="0">
              <a:solidFill>
                <a:srgbClr val="212529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059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63B07-C748-4AD4-F02C-422FEE121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self-care?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4AC21-8DD4-165E-FDBA-A73B7E640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F0502020204030204" pitchFamily="34" charset="0"/>
              </a:rPr>
              <a:t>Self-care is typically viewed as a simple break from the every day; a moment where a person can focus on something they enjoy. However, it is actually a bit more involved.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A better way to view self-care would be as a continuous process. It is a set of activities that maintain physical, mental, and emotional well-being. Typically, self-care needs to be ongoing to be effective.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When viewed holistically, self-care includes all of the tasks associated with health and well-being. On the simplest end, this could consist of nutrition, basic personal hygiene, exercise, and getting enough sleep.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However, it should also include activities that reduce stress, regardless of whether those activities fall in any of these categories.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BA51B1-BB4E-4F30-6563-01092915BFAD}"/>
              </a:ext>
            </a:extLst>
          </p:cNvPr>
          <p:cNvSpPr txBox="1"/>
          <p:nvPr/>
        </p:nvSpPr>
        <p:spPr>
          <a:xfrm>
            <a:off x="3526970" y="6587412"/>
            <a:ext cx="8616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*Adapted from https://thescholarshipsystem.com/blog-for-students-families/self-care-tips-for-college-students/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40183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9A4DB8-2275-5058-9F18-1F1F85DCE2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FA921-C770-912B-1EA5-6E36AF4C1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self-Care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F51AB-AEF1-19C0-FBB7-2A3ACE000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Lack of time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</a:rPr>
              <a:t>Feeling guilty and selfish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</a:rPr>
              <a:t>Not understanding how to practice self care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</a:rPr>
              <a:t>Wanting to be perfect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</a:rPr>
              <a:t>Believing self care is expensive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</a:rPr>
              <a:t>Not setting boundaries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</a:rPr>
              <a:t>Placing the needs of others before your own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</a:rPr>
              <a:t>Believing that you don’t need or deserve it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</a:rPr>
              <a:t>Mental health conditions 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en-US" b="0" i="0" dirty="0">
              <a:solidFill>
                <a:schemeClr val="tx1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69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27B5B8-CC6E-4CEA-B902-B719C2EF28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96C80-1FD3-DFC1-040F-D752D4F4A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Myths about self-Care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43186-1524-C97F-27DD-F04F3D096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fontAlgn="base">
              <a:buFont typeface="Wingdings" panose="05000000000000000000" pitchFamily="2" charset="2"/>
              <a:buChar char="§"/>
            </a:pPr>
            <a:r>
              <a:rPr lang="en-US" i="0" strike="sngStrike" dirty="0">
                <a:solidFill>
                  <a:srgbClr val="000000"/>
                </a:solidFill>
                <a:effectLst/>
              </a:rPr>
              <a:t>Self-care is selfish.  </a:t>
            </a:r>
            <a:r>
              <a:rPr lang="en-US" b="1" i="0" dirty="0">
                <a:solidFill>
                  <a:srgbClr val="000000"/>
                </a:solidFill>
                <a:effectLst/>
              </a:rPr>
              <a:t>By taking care of yourself first, it will allow you to be more present for others. </a:t>
            </a:r>
          </a:p>
          <a:p>
            <a:pPr algn="l" rtl="0" fontAlgn="base">
              <a:buFont typeface="Wingdings" panose="05000000000000000000" pitchFamily="2" charset="2"/>
              <a:buChar char="§"/>
            </a:pPr>
            <a:r>
              <a:rPr lang="en-US" i="0" strike="sngStrike" dirty="0">
                <a:solidFill>
                  <a:srgbClr val="000000"/>
                </a:solidFill>
                <a:effectLst/>
              </a:rPr>
              <a:t>Self-care is a luxury.  </a:t>
            </a:r>
            <a:r>
              <a:rPr lang="en-US" b="1" i="0" dirty="0">
                <a:solidFill>
                  <a:srgbClr val="000000"/>
                </a:solidFill>
                <a:effectLst/>
              </a:rPr>
              <a:t>You do not need to spend any money to engage in self-care.</a:t>
            </a:r>
          </a:p>
          <a:p>
            <a:pPr algn="l" rtl="0" fontAlgn="base">
              <a:buFont typeface="Wingdings" panose="05000000000000000000" pitchFamily="2" charset="2"/>
              <a:buChar char="§"/>
            </a:pPr>
            <a:r>
              <a:rPr lang="en-US" i="0" strike="sngStrike" dirty="0">
                <a:solidFill>
                  <a:srgbClr val="000000"/>
                </a:solidFill>
                <a:effectLst/>
              </a:rPr>
              <a:t>Self-care is earned.  </a:t>
            </a:r>
            <a:r>
              <a:rPr lang="en-US" b="1" i="0" dirty="0">
                <a:solidFill>
                  <a:srgbClr val="000000"/>
                </a:solidFill>
                <a:effectLst/>
              </a:rPr>
              <a:t>You are inherently deserving of self-care.</a:t>
            </a:r>
          </a:p>
          <a:p>
            <a:pPr algn="l" rtl="0" fontAlgn="base">
              <a:buFont typeface="Wingdings" panose="05000000000000000000" pitchFamily="2" charset="2"/>
              <a:buChar char="§"/>
            </a:pPr>
            <a:r>
              <a:rPr lang="en-US" i="0" strike="sngStrike" dirty="0">
                <a:solidFill>
                  <a:srgbClr val="000000"/>
                </a:solidFill>
                <a:effectLst/>
              </a:rPr>
              <a:t>Self-care is optional.  </a:t>
            </a:r>
            <a:r>
              <a:rPr lang="en-US" b="1" i="0" dirty="0">
                <a:solidFill>
                  <a:srgbClr val="000000"/>
                </a:solidFill>
                <a:effectLst/>
              </a:rPr>
              <a:t>Self-care is essential to physical and emotional health. </a:t>
            </a:r>
          </a:p>
          <a:p>
            <a:pPr algn="l" rtl="0" fontAlgn="base">
              <a:buFont typeface="Wingdings" panose="05000000000000000000" pitchFamily="2" charset="2"/>
              <a:buChar char="§"/>
            </a:pPr>
            <a:r>
              <a:rPr lang="en-US" i="0" strike="sngStrike" dirty="0">
                <a:solidFill>
                  <a:srgbClr val="000000"/>
                </a:solidFill>
                <a:effectLst/>
              </a:rPr>
              <a:t>Self-care is time-consuming.  </a:t>
            </a:r>
            <a:r>
              <a:rPr lang="en-US" b="1" i="0" dirty="0">
                <a:solidFill>
                  <a:srgbClr val="000000"/>
                </a:solidFill>
                <a:effectLst/>
              </a:rPr>
              <a:t>You only need to spend a few minutes.</a:t>
            </a:r>
          </a:p>
          <a:p>
            <a:pPr algn="l" rtl="0" fontAlgn="base">
              <a:buFont typeface="Wingdings" panose="05000000000000000000" pitchFamily="2" charset="2"/>
              <a:buChar char="§"/>
            </a:pPr>
            <a:r>
              <a:rPr lang="en-US" i="0" strike="sngStrike" dirty="0">
                <a:solidFill>
                  <a:srgbClr val="000000"/>
                </a:solidFill>
                <a:effectLst/>
              </a:rPr>
              <a:t>Self-care is just anything that feels good.  </a:t>
            </a:r>
            <a:r>
              <a:rPr lang="en-US" b="1" i="0" dirty="0">
                <a:solidFill>
                  <a:srgbClr val="000000"/>
                </a:solidFill>
                <a:effectLst/>
              </a:rPr>
              <a:t>Some pleasurable activities can be damaging, especially in excess or over time. </a:t>
            </a:r>
          </a:p>
          <a:p>
            <a:pPr algn="l" rtl="0" fontAlgn="base">
              <a:buFont typeface="Wingdings" panose="05000000000000000000" pitchFamily="2" charset="2"/>
              <a:buChar char="§"/>
            </a:pPr>
            <a:r>
              <a:rPr lang="en-US" i="0" strike="sngStrike" dirty="0">
                <a:solidFill>
                  <a:srgbClr val="000000"/>
                </a:solidFill>
                <a:effectLst/>
              </a:rPr>
              <a:t>Self-care is always exciting</a:t>
            </a:r>
            <a:r>
              <a:rPr lang="en-US" strike="sngStrike" dirty="0">
                <a:solidFill>
                  <a:srgbClr val="000000"/>
                </a:solidFill>
              </a:rPr>
              <a:t>.  </a:t>
            </a:r>
            <a:r>
              <a:rPr lang="en-US" b="1" dirty="0">
                <a:solidFill>
                  <a:srgbClr val="000000"/>
                </a:solidFill>
              </a:rPr>
              <a:t>Self care takes discipline and consistency and is not always exciting. </a:t>
            </a:r>
            <a:endParaRPr lang="en-US" b="1" i="0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F0502020204030204" pitchFamily="34" charset="0"/>
              </a:rPr>
              <a:t> </a:t>
            </a:r>
            <a:endParaRPr lang="en-US" b="0" i="0" dirty="0">
              <a:solidFill>
                <a:schemeClr val="tx1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CCC8AC-06E4-F0FB-9977-8CE7A878C069}"/>
              </a:ext>
            </a:extLst>
          </p:cNvPr>
          <p:cNvSpPr txBox="1"/>
          <p:nvPr/>
        </p:nvSpPr>
        <p:spPr>
          <a:xfrm>
            <a:off x="3526970" y="6587412"/>
            <a:ext cx="8616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*Adapted from https://www.mcateepsychology.com/post/seven-myths-about-self-care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547237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D84FA7-7C0B-D849-C16A-E8B8C9CDD3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9A555-C01E-2447-B6C5-138239F65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self-Care (especially during grad school!)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F37FF-1F4E-1DD1-7823-538455F85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28800"/>
            <a:ext cx="11029615" cy="4758612"/>
          </a:xfrm>
        </p:spPr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Self-care can provide a wide range of benefits. By managing your well-being and overall health, you can better manage stress and the host of obligations 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</a:rPr>
              <a:t>you </a:t>
            </a: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have to juggle.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As stress diminishes, you 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</a:rPr>
              <a:t>may notice you’re </a:t>
            </a: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more productive and have an easier time concentrating. 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</a:rPr>
              <a:t>Your</a:t>
            </a: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self-esteem may improve, resulting in more outward confidence. Essentially, self-care allows you to be at your best, maximize your potential, increase your ability to deal with stressors, and improve the 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</a:rPr>
              <a:t>o</a:t>
            </a: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verall quality of your life.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7AB26C-FE22-95C9-81F3-14966A08CB27}"/>
              </a:ext>
            </a:extLst>
          </p:cNvPr>
          <p:cNvSpPr txBox="1"/>
          <p:nvPr/>
        </p:nvSpPr>
        <p:spPr>
          <a:xfrm>
            <a:off x="3526970" y="6587412"/>
            <a:ext cx="8616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*Adapted from https://thescholarshipsystem.com/blog-for-students-families/self-care-tips-for-college-students/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22043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D29C04-DDB9-0272-E6B8-65E103D841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868B5-C7B9-745D-4127-ACB1FE39F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Habit 1: Physical self-care (examples)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8BEA4-1562-491D-C206-E48A20E61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28800"/>
            <a:ext cx="11029615" cy="4758612"/>
          </a:xfrm>
        </p:spPr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Get 7 to 8 hours of sleep each night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Wake up and go to bed at the same time every day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Exercise for 20 to 30 minutes at least three to five days a week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Focus on proper nutrition and limit sugar and caffeine intake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Drink enough water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Engage in relaxing activities, like taking a 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</a:rPr>
              <a:t>walk</a:t>
            </a: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, meditating, gentle stretching, and deep breathing exercises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Take a nap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Walk or bike to class instead of driving or taking the bus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Take the stairs instead of the elevator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Practice good hygiene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E0B038-C58D-AE8C-98C5-BAB5FC88739A}"/>
              </a:ext>
            </a:extLst>
          </p:cNvPr>
          <p:cNvSpPr txBox="1"/>
          <p:nvPr/>
        </p:nvSpPr>
        <p:spPr>
          <a:xfrm>
            <a:off x="3526970" y="6587412"/>
            <a:ext cx="8616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*Adapted from https://thescholarshipsystem.com/blog-for-students-families/self-care-tips-for-college-students/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142563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9F2E12-5932-F80D-C369-DE76FAF1C3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FA2F0-12BB-1090-6BFC-FEA80D14C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Habit 2: Professional self-care (examples)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9B38F-FE53-5E1D-85C3-0CCEDCFB7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28800"/>
            <a:ext cx="11029615" cy="4758612"/>
          </a:xfrm>
        </p:spPr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Set boundaries with colleagues and supervisors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</a:rPr>
              <a:t>Utilize lunch and break times </a:t>
            </a:r>
            <a:endParaRPr lang="en-US" b="0" i="0" dirty="0">
              <a:solidFill>
                <a:schemeClr val="tx1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Get support with challenging tasks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</a:rPr>
              <a:t>Use sick time as needed and vacation time routinely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If working from home, try to create a work station where your work is separate from you personal activities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Remember that self care is an ethical responsibility to most professions </a:t>
            </a:r>
          </a:p>
        </p:txBody>
      </p:sp>
    </p:spTree>
    <p:extLst>
      <p:ext uri="{BB962C8B-B14F-4D97-AF65-F5344CB8AC3E}">
        <p14:creationId xmlns:p14="http://schemas.microsoft.com/office/powerpoint/2010/main" val="4100283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402B33-9CA1-13ED-3E6E-2B2DC69BD6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EE070-9479-A642-B64E-CBB5DA79E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Habit 3: social self-care (examples)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43DE-E2D0-F5D7-F9C6-CAF28C49A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28800"/>
            <a:ext cx="11029615" cy="4758612"/>
          </a:xfrm>
        </p:spPr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Call or visit a family member or friend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Join fun student organizations to make friends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Sign up for a study group to make learning social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Grab a meal with a fellow student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Catch up with your roommates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Make shopping a group activity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00C3D7-5B42-C006-F90A-1D5887075F51}"/>
              </a:ext>
            </a:extLst>
          </p:cNvPr>
          <p:cNvSpPr txBox="1"/>
          <p:nvPr/>
        </p:nvSpPr>
        <p:spPr>
          <a:xfrm>
            <a:off x="3526970" y="6587412"/>
            <a:ext cx="8616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*Adapted from https://thescholarshipsystem.com/blog-for-students-families/self-care-tips-for-college-students/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41269764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1665</TotalTime>
  <Words>1318</Words>
  <Application>Microsoft Office PowerPoint</Application>
  <PresentationFormat>Widescreen</PresentationFormat>
  <Paragraphs>112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Gill Sans MT</vt:lpstr>
      <vt:lpstr>Open Sans</vt:lpstr>
      <vt:lpstr>Segoe UI</vt:lpstr>
      <vt:lpstr>Wingdings</vt:lpstr>
      <vt:lpstr>Wingdings 2</vt:lpstr>
      <vt:lpstr>Dividend</vt:lpstr>
      <vt:lpstr>Creating healthy academic habits</vt:lpstr>
      <vt:lpstr>habits that we’ll cover in this webinar series:</vt:lpstr>
      <vt:lpstr>What is self-care?</vt:lpstr>
      <vt:lpstr>Barriers to self-Care</vt:lpstr>
      <vt:lpstr>Myths about self-Care</vt:lpstr>
      <vt:lpstr>Benefits of self-Care (especially during grad school!)</vt:lpstr>
      <vt:lpstr>Habit 1: Physical self-care (examples)</vt:lpstr>
      <vt:lpstr>Habit 2: Professional self-care (examples)</vt:lpstr>
      <vt:lpstr>Habit 3: social self-care (examples)</vt:lpstr>
      <vt:lpstr>Habit 4: mental &amp; Emotional self-care (examples)</vt:lpstr>
      <vt:lpstr>Self-Care &amp; Mental health </vt:lpstr>
      <vt:lpstr>Reminder to: utilize CUNY SPH Counseling &amp; wellness services or mental health resources in your community</vt:lpstr>
      <vt:lpstr>Self-Care Plan</vt:lpstr>
      <vt:lpstr>Reminder to: Practice positive affirmations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academic Stress support group</dc:title>
  <dc:creator>Ashley Harwood</dc:creator>
  <cp:lastModifiedBy>Ashley Harwood</cp:lastModifiedBy>
  <cp:revision>17</cp:revision>
  <dcterms:created xsi:type="dcterms:W3CDTF">2023-09-13T13:37:53Z</dcterms:created>
  <dcterms:modified xsi:type="dcterms:W3CDTF">2024-02-14T14:51:01Z</dcterms:modified>
</cp:coreProperties>
</file>