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7" r:id="rId4"/>
    <p:sldId id="275" r:id="rId5"/>
    <p:sldId id="276" r:id="rId6"/>
    <p:sldId id="277" r:id="rId7"/>
    <p:sldId id="280" r:id="rId8"/>
    <p:sldId id="278" r:id="rId9"/>
    <p:sldId id="279" r:id="rId10"/>
    <p:sldId id="281" r:id="rId11"/>
    <p:sldId id="282" r:id="rId12"/>
    <p:sldId id="283" r:id="rId13"/>
    <p:sldId id="284" r:id="rId14"/>
    <p:sldId id="268" r:id="rId15"/>
    <p:sldId id="285" r:id="rId16"/>
    <p:sldId id="286" r:id="rId17"/>
    <p:sldId id="287" r:id="rId18"/>
    <p:sldId id="271"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2/5/2024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2/5/2024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ph.cuny.edu/academics/academic-resources/quantitative-tutoring/" TargetMode="External"/><Relationship Id="rId2" Type="http://schemas.openxmlformats.org/officeDocument/2006/relationships/hyperlink" Target="https://sph.cuny.edu/academics/academic-resources/writing-assistance/" TargetMode="External"/><Relationship Id="rId1" Type="http://schemas.openxmlformats.org/officeDocument/2006/relationships/slideLayout" Target="../slideLayouts/slideLayout2.xml"/><Relationship Id="rId5" Type="http://schemas.openxmlformats.org/officeDocument/2006/relationships/hyperlink" Target="https://sph.cuny.edu/students/student-services/student-wellness/counseling-and-wellness-services/" TargetMode="External"/><Relationship Id="rId4" Type="http://schemas.openxmlformats.org/officeDocument/2006/relationships/hyperlink" Target="https://sph.cuny.edu/students/student-services/career-service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E49C8-6241-E33E-0807-A06D1D408616}"/>
              </a:ext>
            </a:extLst>
          </p:cNvPr>
          <p:cNvSpPr>
            <a:spLocks noGrp="1"/>
          </p:cNvSpPr>
          <p:nvPr>
            <p:ph type="ctrTitle"/>
          </p:nvPr>
        </p:nvSpPr>
        <p:spPr/>
        <p:txBody>
          <a:bodyPr/>
          <a:lstStyle/>
          <a:p>
            <a:r>
              <a:rPr lang="en-US" dirty="0"/>
              <a:t>Creating healthy academic habits</a:t>
            </a:r>
          </a:p>
        </p:txBody>
      </p:sp>
      <p:sp>
        <p:nvSpPr>
          <p:cNvPr id="3" name="Subtitle 2">
            <a:extLst>
              <a:ext uri="{FF2B5EF4-FFF2-40B4-BE49-F238E27FC236}">
                <a16:creationId xmlns:a16="http://schemas.microsoft.com/office/drawing/2014/main" id="{ECF29ED0-9F83-34DD-A65E-CC00D663EF73}"/>
              </a:ext>
            </a:extLst>
          </p:cNvPr>
          <p:cNvSpPr>
            <a:spLocks noGrp="1"/>
          </p:cNvSpPr>
          <p:nvPr>
            <p:ph type="subTitle" idx="1"/>
          </p:nvPr>
        </p:nvSpPr>
        <p:spPr/>
        <p:txBody>
          <a:bodyPr>
            <a:normAutofit fontScale="92500" lnSpcReduction="20000"/>
          </a:bodyPr>
          <a:lstStyle/>
          <a:p>
            <a:r>
              <a:rPr lang="en-US" dirty="0"/>
              <a:t>Webinar 2 – Setting goals &amp; staying motivated</a:t>
            </a:r>
          </a:p>
          <a:p>
            <a:r>
              <a:rPr lang="en-US" dirty="0"/>
              <a:t>Facilitated by:  Ashley Harwood, </a:t>
            </a:r>
            <a:r>
              <a:rPr lang="en-US" dirty="0" err="1"/>
              <a:t>lmsw</a:t>
            </a:r>
            <a:r>
              <a:rPr lang="en-US" dirty="0"/>
              <a:t> (Counseling &amp; Wellness Services)</a:t>
            </a:r>
          </a:p>
        </p:txBody>
      </p:sp>
      <p:pic>
        <p:nvPicPr>
          <p:cNvPr id="5" name="Picture 4">
            <a:extLst>
              <a:ext uri="{FF2B5EF4-FFF2-40B4-BE49-F238E27FC236}">
                <a16:creationId xmlns:a16="http://schemas.microsoft.com/office/drawing/2014/main" id="{A0563811-940D-8010-91E4-AABF6AF220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0204" y="731775"/>
            <a:ext cx="980886" cy="980886"/>
          </a:xfrm>
          <a:prstGeom prst="rect">
            <a:avLst/>
          </a:prstGeom>
        </p:spPr>
      </p:pic>
    </p:spTree>
    <p:extLst>
      <p:ext uri="{BB962C8B-B14F-4D97-AF65-F5344CB8AC3E}">
        <p14:creationId xmlns:p14="http://schemas.microsoft.com/office/powerpoint/2010/main" val="2181089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30FE6-47F3-AAF8-11A0-467F5BD37D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E1F3248-2A84-9470-F963-A084AC33234D}"/>
              </a:ext>
            </a:extLst>
          </p:cNvPr>
          <p:cNvSpPr>
            <a:spLocks noGrp="1"/>
          </p:cNvSpPr>
          <p:nvPr>
            <p:ph type="title"/>
          </p:nvPr>
        </p:nvSpPr>
        <p:spPr/>
        <p:txBody>
          <a:bodyPr/>
          <a:lstStyle/>
          <a:p>
            <a:r>
              <a:rPr lang="en-US" dirty="0"/>
              <a:t>Habit 2: Set Goals </a:t>
            </a:r>
            <a:br>
              <a:rPr lang="en-US" dirty="0"/>
            </a:br>
            <a:r>
              <a:rPr lang="en-US" dirty="0"/>
              <a:t>Set S.M.A.R.T. Goals </a:t>
            </a:r>
          </a:p>
        </p:txBody>
      </p:sp>
      <p:sp>
        <p:nvSpPr>
          <p:cNvPr id="3" name="Content Placeholder 2">
            <a:extLst>
              <a:ext uri="{FF2B5EF4-FFF2-40B4-BE49-F238E27FC236}">
                <a16:creationId xmlns:a16="http://schemas.microsoft.com/office/drawing/2014/main" id="{F6B06119-BA4C-CCA2-7BCD-B6A9867CDC51}"/>
              </a:ext>
            </a:extLst>
          </p:cNvPr>
          <p:cNvSpPr>
            <a:spLocks noGrp="1"/>
          </p:cNvSpPr>
          <p:nvPr>
            <p:ph idx="1"/>
          </p:nvPr>
        </p:nvSpPr>
        <p:spPr>
          <a:xfrm>
            <a:off x="581192" y="1828800"/>
            <a:ext cx="11029615" cy="4758612"/>
          </a:xfrm>
        </p:spPr>
        <p:txBody>
          <a:bodyPr>
            <a:normAutofit/>
          </a:bodyPr>
          <a:lstStyle/>
          <a:p>
            <a:pPr marL="0" indent="0" algn="l">
              <a:buNone/>
            </a:pPr>
            <a:endParaRPr lang="en-US" b="0" i="0" dirty="0">
              <a:solidFill>
                <a:srgbClr val="0F0707"/>
              </a:solidFill>
              <a:effectLst/>
              <a:latin typeface="-apple-system"/>
            </a:endParaRPr>
          </a:p>
          <a:p>
            <a:pPr algn="l">
              <a:buFont typeface="Wingdings" panose="05000000000000000000" pitchFamily="2" charset="2"/>
              <a:buChar char="§"/>
            </a:pPr>
            <a:r>
              <a:rPr lang="en-US" sz="1600" b="1" i="0" dirty="0">
                <a:solidFill>
                  <a:schemeClr val="tx1"/>
                </a:solidFill>
                <a:effectLst/>
              </a:rPr>
              <a:t>A = Achievable</a:t>
            </a:r>
          </a:p>
          <a:p>
            <a:pPr algn="l">
              <a:buFont typeface="Wingdings" panose="05000000000000000000" pitchFamily="2" charset="2"/>
              <a:buChar char="§"/>
            </a:pPr>
            <a:r>
              <a:rPr lang="en-US" sz="1600" b="0" i="0" dirty="0">
                <a:solidFill>
                  <a:schemeClr val="tx1"/>
                </a:solidFill>
                <a:effectLst/>
              </a:rPr>
              <a:t>Part of being realistic is making sure it’s actually possible to achieve your goal. Before you set a goal for yourself, ask yourself two questions:</a:t>
            </a:r>
          </a:p>
          <a:p>
            <a:pPr lvl="2">
              <a:buFont typeface="Wingdings" panose="05000000000000000000" pitchFamily="2" charset="2"/>
              <a:buChar char="§"/>
            </a:pPr>
            <a:r>
              <a:rPr lang="en-US" sz="1600" b="0" i="0" dirty="0">
                <a:solidFill>
                  <a:schemeClr val="tx1"/>
                </a:solidFill>
                <a:effectLst/>
              </a:rPr>
              <a:t>How can I accomplish this goal?</a:t>
            </a:r>
          </a:p>
          <a:p>
            <a:pPr lvl="2">
              <a:buFont typeface="Wingdings" panose="05000000000000000000" pitchFamily="2" charset="2"/>
              <a:buChar char="§"/>
            </a:pPr>
            <a:r>
              <a:rPr lang="en-US" sz="1600" b="0" i="0" dirty="0">
                <a:solidFill>
                  <a:schemeClr val="tx1"/>
                </a:solidFill>
                <a:effectLst/>
              </a:rPr>
              <a:t>What constraints would make this goal unachievable? (i.e., finances, time)</a:t>
            </a:r>
          </a:p>
          <a:p>
            <a:pPr algn="l">
              <a:buFont typeface="Wingdings" panose="05000000000000000000" pitchFamily="2" charset="2"/>
              <a:buChar char="§"/>
            </a:pPr>
            <a:r>
              <a:rPr lang="en-US" sz="1600" b="0" i="0" dirty="0">
                <a:solidFill>
                  <a:schemeClr val="tx1"/>
                </a:solidFill>
                <a:effectLst/>
              </a:rPr>
              <a:t>Perhaps you like to make weekly goals for your academics. You take a look at your workload for the week to find that you have several papers due and a few exams to study for by Friday. To say that you’ll finish it all by Monday night, thus freeing up your week, is probably not very achievable.</a:t>
            </a:r>
          </a:p>
          <a:p>
            <a:pPr algn="l">
              <a:buFont typeface="Wingdings" panose="05000000000000000000" pitchFamily="2" charset="2"/>
              <a:buChar char="§"/>
            </a:pPr>
            <a:r>
              <a:rPr lang="en-US" sz="1600" b="0" i="0" dirty="0">
                <a:solidFill>
                  <a:schemeClr val="tx1"/>
                </a:solidFill>
                <a:effectLst/>
              </a:rPr>
              <a:t>Instead, set realistic goals that let you achieve everything on time and with quality work. Make yourself a schedule, prioritizing in a way that lets you achieve your goals.</a:t>
            </a:r>
          </a:p>
          <a:p>
            <a:pPr algn="l">
              <a:buFont typeface="Arial" panose="020B0604020202020204" pitchFamily="34" charset="0"/>
              <a:buChar char="•"/>
            </a:pPr>
            <a:endParaRPr lang="en-US" b="0" i="0" dirty="0">
              <a:solidFill>
                <a:srgbClr val="0F0707"/>
              </a:solidFill>
              <a:effectLst/>
              <a:latin typeface="-apple-system"/>
            </a:endParaRPr>
          </a:p>
          <a:p>
            <a:pPr algn="l">
              <a:buFont typeface="Arial" panose="020B0604020202020204" pitchFamily="34" charset="0"/>
              <a:buChar char="•"/>
            </a:pPr>
            <a:endParaRPr lang="en-US" b="0" i="0" dirty="0">
              <a:solidFill>
                <a:srgbClr val="0F0707"/>
              </a:solidFill>
              <a:effectLst/>
              <a:latin typeface="-apple-system"/>
            </a:endParaRPr>
          </a:p>
          <a:p>
            <a:pPr algn="l">
              <a:buFont typeface="Arial" panose="020B0604020202020204" pitchFamily="34" charset="0"/>
              <a:buChar char="•"/>
            </a:pPr>
            <a:endParaRPr lang="en-US" b="0" i="0" dirty="0">
              <a:solidFill>
                <a:srgbClr val="0F0707"/>
              </a:solidFill>
              <a:effectLst/>
              <a:latin typeface="-apple-system"/>
            </a:endParaRPr>
          </a:p>
        </p:txBody>
      </p:sp>
      <p:sp>
        <p:nvSpPr>
          <p:cNvPr id="5" name="TextBox 4">
            <a:extLst>
              <a:ext uri="{FF2B5EF4-FFF2-40B4-BE49-F238E27FC236}">
                <a16:creationId xmlns:a16="http://schemas.microsoft.com/office/drawing/2014/main" id="{C76597F6-FBA7-BF43-C06B-CBBC2DF38256}"/>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https://selffa.com/academic-goals/</a:t>
            </a:r>
            <a:endParaRPr lang="en-US" sz="1200" i="1" dirty="0"/>
          </a:p>
        </p:txBody>
      </p:sp>
    </p:spTree>
    <p:extLst>
      <p:ext uri="{BB962C8B-B14F-4D97-AF65-F5344CB8AC3E}">
        <p14:creationId xmlns:p14="http://schemas.microsoft.com/office/powerpoint/2010/main" val="3363598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1341E-B437-BA1A-C4C5-72689A351D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14794A-3091-09E2-BBF6-0DEF6523965B}"/>
              </a:ext>
            </a:extLst>
          </p:cNvPr>
          <p:cNvSpPr>
            <a:spLocks noGrp="1"/>
          </p:cNvSpPr>
          <p:nvPr>
            <p:ph type="title"/>
          </p:nvPr>
        </p:nvSpPr>
        <p:spPr/>
        <p:txBody>
          <a:bodyPr/>
          <a:lstStyle/>
          <a:p>
            <a:r>
              <a:rPr lang="en-US" dirty="0"/>
              <a:t>Habit 2: Set Goals </a:t>
            </a:r>
            <a:br>
              <a:rPr lang="en-US" dirty="0"/>
            </a:br>
            <a:r>
              <a:rPr lang="en-US" dirty="0"/>
              <a:t>Set S.M.A.R.T. Goals </a:t>
            </a:r>
          </a:p>
        </p:txBody>
      </p:sp>
      <p:sp>
        <p:nvSpPr>
          <p:cNvPr id="3" name="Content Placeholder 2">
            <a:extLst>
              <a:ext uri="{FF2B5EF4-FFF2-40B4-BE49-F238E27FC236}">
                <a16:creationId xmlns:a16="http://schemas.microsoft.com/office/drawing/2014/main" id="{AFE47298-80C1-BEC6-9641-B6C15D298EBA}"/>
              </a:ext>
            </a:extLst>
          </p:cNvPr>
          <p:cNvSpPr>
            <a:spLocks noGrp="1"/>
          </p:cNvSpPr>
          <p:nvPr>
            <p:ph idx="1"/>
          </p:nvPr>
        </p:nvSpPr>
        <p:spPr>
          <a:xfrm>
            <a:off x="581192" y="1828800"/>
            <a:ext cx="11029615" cy="4758612"/>
          </a:xfrm>
        </p:spPr>
        <p:txBody>
          <a:bodyPr>
            <a:normAutofit/>
          </a:bodyPr>
          <a:lstStyle/>
          <a:p>
            <a:pPr marL="0" indent="0" algn="l">
              <a:buNone/>
            </a:pPr>
            <a:endParaRPr lang="en-US" b="0" i="0" dirty="0">
              <a:solidFill>
                <a:srgbClr val="0F0707"/>
              </a:solidFill>
              <a:effectLst/>
              <a:latin typeface="-apple-system"/>
            </a:endParaRPr>
          </a:p>
          <a:p>
            <a:pPr algn="l">
              <a:buFont typeface="Wingdings" panose="05000000000000000000" pitchFamily="2" charset="2"/>
              <a:buChar char="§"/>
            </a:pPr>
            <a:r>
              <a:rPr lang="en-US" sz="1600" b="1" i="0" dirty="0">
                <a:solidFill>
                  <a:schemeClr val="tx1"/>
                </a:solidFill>
                <a:effectLst/>
              </a:rPr>
              <a:t>R = Relevant</a:t>
            </a:r>
          </a:p>
          <a:p>
            <a:pPr algn="l">
              <a:buFont typeface="Wingdings" panose="05000000000000000000" pitchFamily="2" charset="2"/>
              <a:buChar char="§"/>
            </a:pPr>
            <a:r>
              <a:rPr lang="en-US" sz="1600" b="0" i="0" dirty="0">
                <a:solidFill>
                  <a:schemeClr val="tx1"/>
                </a:solidFill>
                <a:effectLst/>
              </a:rPr>
              <a:t>Your goals should matter to you and your life. Don’t set goals just for the sake of accomplishing something; do it for the betterment of your academic career. Ask yourself if the goal you’re thinking about is worthwhile. Is now the right time to do this? </a:t>
            </a:r>
          </a:p>
        </p:txBody>
      </p:sp>
      <p:sp>
        <p:nvSpPr>
          <p:cNvPr id="5" name="TextBox 4">
            <a:extLst>
              <a:ext uri="{FF2B5EF4-FFF2-40B4-BE49-F238E27FC236}">
                <a16:creationId xmlns:a16="http://schemas.microsoft.com/office/drawing/2014/main" id="{F262BBDA-57AC-3B7A-DA47-52E9CAF72543}"/>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https://selffa.com/academic-goals/</a:t>
            </a:r>
            <a:endParaRPr lang="en-US" sz="1200" i="1" dirty="0"/>
          </a:p>
        </p:txBody>
      </p:sp>
    </p:spTree>
    <p:extLst>
      <p:ext uri="{BB962C8B-B14F-4D97-AF65-F5344CB8AC3E}">
        <p14:creationId xmlns:p14="http://schemas.microsoft.com/office/powerpoint/2010/main" val="2800522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142F01-D8C9-8592-AFCF-AD82729F7E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6173E6-19E1-FF5D-DE91-798BBF4057EF}"/>
              </a:ext>
            </a:extLst>
          </p:cNvPr>
          <p:cNvSpPr>
            <a:spLocks noGrp="1"/>
          </p:cNvSpPr>
          <p:nvPr>
            <p:ph type="title"/>
          </p:nvPr>
        </p:nvSpPr>
        <p:spPr/>
        <p:txBody>
          <a:bodyPr/>
          <a:lstStyle/>
          <a:p>
            <a:r>
              <a:rPr lang="en-US" dirty="0"/>
              <a:t>Habit 2: Set Goals </a:t>
            </a:r>
            <a:br>
              <a:rPr lang="en-US" dirty="0"/>
            </a:br>
            <a:r>
              <a:rPr lang="en-US" dirty="0"/>
              <a:t>Set S.M.A.R.T. Goals </a:t>
            </a:r>
          </a:p>
        </p:txBody>
      </p:sp>
      <p:sp>
        <p:nvSpPr>
          <p:cNvPr id="3" name="Content Placeholder 2">
            <a:extLst>
              <a:ext uri="{FF2B5EF4-FFF2-40B4-BE49-F238E27FC236}">
                <a16:creationId xmlns:a16="http://schemas.microsoft.com/office/drawing/2014/main" id="{8AEDA3BE-C39A-9579-5F2A-A60E6783ACE3}"/>
              </a:ext>
            </a:extLst>
          </p:cNvPr>
          <p:cNvSpPr>
            <a:spLocks noGrp="1"/>
          </p:cNvSpPr>
          <p:nvPr>
            <p:ph idx="1"/>
          </p:nvPr>
        </p:nvSpPr>
        <p:spPr>
          <a:xfrm>
            <a:off x="581192" y="1828800"/>
            <a:ext cx="11029615" cy="4758612"/>
          </a:xfrm>
        </p:spPr>
        <p:txBody>
          <a:bodyPr>
            <a:normAutofit/>
          </a:bodyPr>
          <a:lstStyle/>
          <a:p>
            <a:pPr marL="0" indent="0" algn="l">
              <a:buNone/>
            </a:pPr>
            <a:endParaRPr lang="en-US" b="0" i="0" dirty="0">
              <a:solidFill>
                <a:srgbClr val="0F0707"/>
              </a:solidFill>
              <a:effectLst/>
              <a:latin typeface="-apple-system"/>
            </a:endParaRPr>
          </a:p>
          <a:p>
            <a:pPr algn="l">
              <a:buFont typeface="Wingdings" panose="05000000000000000000" pitchFamily="2" charset="2"/>
              <a:buChar char="§"/>
            </a:pPr>
            <a:r>
              <a:rPr lang="en-US" sz="1600" b="1" i="0" dirty="0">
                <a:solidFill>
                  <a:schemeClr val="tx1"/>
                </a:solidFill>
                <a:effectLst/>
              </a:rPr>
              <a:t>T = Time-bound</a:t>
            </a:r>
          </a:p>
          <a:p>
            <a:pPr algn="l">
              <a:buFont typeface="Wingdings" panose="05000000000000000000" pitchFamily="2" charset="2"/>
              <a:buChar char="§"/>
            </a:pPr>
            <a:r>
              <a:rPr lang="en-US" sz="1600" b="0" i="0" dirty="0">
                <a:solidFill>
                  <a:schemeClr val="tx1"/>
                </a:solidFill>
                <a:effectLst/>
              </a:rPr>
              <a:t>A timeline is what will help you actually achieve your goals. Goals without a deadline kind of just float there with no real beginning or end. Plan out a specific timeline for your goals, defining where you want to be at certain points.</a:t>
            </a:r>
          </a:p>
          <a:p>
            <a:pPr algn="l">
              <a:buFont typeface="Wingdings" panose="05000000000000000000" pitchFamily="2" charset="2"/>
              <a:buChar char="§"/>
            </a:pPr>
            <a:r>
              <a:rPr lang="en-US" sz="1600" b="0" i="0" dirty="0">
                <a:solidFill>
                  <a:schemeClr val="tx1"/>
                </a:solidFill>
                <a:effectLst/>
              </a:rPr>
              <a:t>Depending on your goals, you can lay out what you can get done today, what you want to have done in a few weeks, and where you want to be in a few months. You can also determine your end date. Time is especially important for short-term goals, like planning out your final capstone presentation. You have a presentation date, so plan mini goals from now until that day.</a:t>
            </a:r>
          </a:p>
        </p:txBody>
      </p:sp>
      <p:sp>
        <p:nvSpPr>
          <p:cNvPr id="5" name="TextBox 4">
            <a:extLst>
              <a:ext uri="{FF2B5EF4-FFF2-40B4-BE49-F238E27FC236}">
                <a16:creationId xmlns:a16="http://schemas.microsoft.com/office/drawing/2014/main" id="{A94AF0FF-8F02-1D11-CBE6-3A415511B6D2}"/>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https://selffa.com/academic-goals/</a:t>
            </a:r>
            <a:endParaRPr lang="en-US" sz="1200" i="1" dirty="0"/>
          </a:p>
        </p:txBody>
      </p:sp>
    </p:spTree>
    <p:extLst>
      <p:ext uri="{BB962C8B-B14F-4D97-AF65-F5344CB8AC3E}">
        <p14:creationId xmlns:p14="http://schemas.microsoft.com/office/powerpoint/2010/main" val="2602492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414D22-03E1-D6C6-62E9-63D901C34F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DBC549-9B77-BB57-1554-8FEE8F4A637F}"/>
              </a:ext>
            </a:extLst>
          </p:cNvPr>
          <p:cNvSpPr>
            <a:spLocks noGrp="1"/>
          </p:cNvSpPr>
          <p:nvPr>
            <p:ph type="title"/>
          </p:nvPr>
        </p:nvSpPr>
        <p:spPr/>
        <p:txBody>
          <a:bodyPr/>
          <a:lstStyle/>
          <a:p>
            <a:r>
              <a:rPr lang="en-US" dirty="0"/>
              <a:t>Habit 3: Set objectives  </a:t>
            </a:r>
          </a:p>
        </p:txBody>
      </p:sp>
      <p:sp>
        <p:nvSpPr>
          <p:cNvPr id="3" name="Content Placeholder 2">
            <a:extLst>
              <a:ext uri="{FF2B5EF4-FFF2-40B4-BE49-F238E27FC236}">
                <a16:creationId xmlns:a16="http://schemas.microsoft.com/office/drawing/2014/main" id="{543BF16D-E638-FF94-CB4C-EF60C98C8660}"/>
              </a:ext>
            </a:extLst>
          </p:cNvPr>
          <p:cNvSpPr>
            <a:spLocks noGrp="1"/>
          </p:cNvSpPr>
          <p:nvPr>
            <p:ph idx="1"/>
          </p:nvPr>
        </p:nvSpPr>
        <p:spPr>
          <a:xfrm>
            <a:off x="581192" y="2118048"/>
            <a:ext cx="11029615" cy="4469363"/>
          </a:xfrm>
        </p:spPr>
        <p:txBody>
          <a:bodyPr>
            <a:normAutofit/>
          </a:bodyPr>
          <a:lstStyle/>
          <a:p>
            <a:pPr algn="l">
              <a:buFont typeface="Wingdings" panose="05000000000000000000" pitchFamily="2" charset="2"/>
              <a:buChar char="§"/>
            </a:pPr>
            <a:r>
              <a:rPr lang="en-US" sz="1600" b="0" i="0" dirty="0">
                <a:solidFill>
                  <a:schemeClr val="tx1"/>
                </a:solidFill>
                <a:effectLst/>
              </a:rPr>
              <a:t>Example – it’s one thing to say that you want to get an A in a class—everyone wants to get A’s. Setting smaller objectives will help you get there. Take it one assignment at a time and set objectives for projects. It will be much easier to focus on getting A’s on your exams than on the whole semester, and every A assignment gets your closer to that final A.</a:t>
            </a:r>
          </a:p>
        </p:txBody>
      </p:sp>
      <p:sp>
        <p:nvSpPr>
          <p:cNvPr id="5" name="TextBox 4">
            <a:extLst>
              <a:ext uri="{FF2B5EF4-FFF2-40B4-BE49-F238E27FC236}">
                <a16:creationId xmlns:a16="http://schemas.microsoft.com/office/drawing/2014/main" id="{55DA75A8-91D8-E0B4-FB27-3AF882AE9280}"/>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https://selffa.com/academic-goals/</a:t>
            </a:r>
            <a:endParaRPr lang="en-US" sz="1200" i="1" dirty="0"/>
          </a:p>
        </p:txBody>
      </p:sp>
    </p:spTree>
    <p:extLst>
      <p:ext uri="{BB962C8B-B14F-4D97-AF65-F5344CB8AC3E}">
        <p14:creationId xmlns:p14="http://schemas.microsoft.com/office/powerpoint/2010/main" val="1950691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6B223-67BF-3B21-2C62-186FA4E2B9E3}"/>
              </a:ext>
            </a:extLst>
          </p:cNvPr>
          <p:cNvSpPr>
            <a:spLocks noGrp="1"/>
          </p:cNvSpPr>
          <p:nvPr>
            <p:ph type="title"/>
          </p:nvPr>
        </p:nvSpPr>
        <p:spPr/>
        <p:txBody>
          <a:bodyPr/>
          <a:lstStyle/>
          <a:p>
            <a:r>
              <a:rPr lang="en-US" dirty="0"/>
              <a:t>Smart goal example 1 </a:t>
            </a:r>
          </a:p>
        </p:txBody>
      </p:sp>
      <p:sp>
        <p:nvSpPr>
          <p:cNvPr id="3" name="TextBox 2">
            <a:extLst>
              <a:ext uri="{FF2B5EF4-FFF2-40B4-BE49-F238E27FC236}">
                <a16:creationId xmlns:a16="http://schemas.microsoft.com/office/drawing/2014/main" id="{AA3EB5AA-34F8-8953-5980-A4D32BB5937F}"/>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https://helpfulprofessor.com/smart-goals-examples-for-students/</a:t>
            </a:r>
            <a:endParaRPr lang="en-US" sz="1200" i="1" dirty="0"/>
          </a:p>
        </p:txBody>
      </p:sp>
      <p:pic>
        <p:nvPicPr>
          <p:cNvPr id="7" name="Picture 6">
            <a:extLst>
              <a:ext uri="{FF2B5EF4-FFF2-40B4-BE49-F238E27FC236}">
                <a16:creationId xmlns:a16="http://schemas.microsoft.com/office/drawing/2014/main" id="{F470B1F1-19E3-F359-DD35-C958390331BB}"/>
              </a:ext>
            </a:extLst>
          </p:cNvPr>
          <p:cNvPicPr>
            <a:picLocks noChangeAspect="1"/>
          </p:cNvPicPr>
          <p:nvPr/>
        </p:nvPicPr>
        <p:blipFill>
          <a:blip r:embed="rId2"/>
          <a:stretch>
            <a:fillRect/>
          </a:stretch>
        </p:blipFill>
        <p:spPr>
          <a:xfrm>
            <a:off x="2476002" y="1867344"/>
            <a:ext cx="7239996" cy="4720068"/>
          </a:xfrm>
          <a:prstGeom prst="rect">
            <a:avLst/>
          </a:prstGeom>
        </p:spPr>
      </p:pic>
    </p:spTree>
    <p:extLst>
      <p:ext uri="{BB962C8B-B14F-4D97-AF65-F5344CB8AC3E}">
        <p14:creationId xmlns:p14="http://schemas.microsoft.com/office/powerpoint/2010/main" val="307750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257921-CAA8-BAE7-E34F-D56960FA30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128910-5204-7CCA-0953-3385BE89F804}"/>
              </a:ext>
            </a:extLst>
          </p:cNvPr>
          <p:cNvSpPr>
            <a:spLocks noGrp="1"/>
          </p:cNvSpPr>
          <p:nvPr>
            <p:ph type="title"/>
          </p:nvPr>
        </p:nvSpPr>
        <p:spPr/>
        <p:txBody>
          <a:bodyPr/>
          <a:lstStyle/>
          <a:p>
            <a:r>
              <a:rPr lang="en-US" dirty="0"/>
              <a:t>Smart goal example 2 </a:t>
            </a:r>
          </a:p>
        </p:txBody>
      </p:sp>
      <p:sp>
        <p:nvSpPr>
          <p:cNvPr id="3" name="TextBox 2">
            <a:extLst>
              <a:ext uri="{FF2B5EF4-FFF2-40B4-BE49-F238E27FC236}">
                <a16:creationId xmlns:a16="http://schemas.microsoft.com/office/drawing/2014/main" id="{96313873-CD9F-F3DB-A9A5-69D0F1ABB636}"/>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https://helpfulprofessor.com/smart-goals-examples-for-students/</a:t>
            </a:r>
            <a:endParaRPr lang="en-US" sz="1200" i="1" dirty="0"/>
          </a:p>
        </p:txBody>
      </p:sp>
      <p:pic>
        <p:nvPicPr>
          <p:cNvPr id="5" name="Picture 4">
            <a:extLst>
              <a:ext uri="{FF2B5EF4-FFF2-40B4-BE49-F238E27FC236}">
                <a16:creationId xmlns:a16="http://schemas.microsoft.com/office/drawing/2014/main" id="{3561EAE0-92E1-DB41-B574-9FADE1E1FB44}"/>
              </a:ext>
            </a:extLst>
          </p:cNvPr>
          <p:cNvPicPr>
            <a:picLocks noChangeAspect="1"/>
          </p:cNvPicPr>
          <p:nvPr/>
        </p:nvPicPr>
        <p:blipFill>
          <a:blip r:embed="rId2"/>
          <a:stretch>
            <a:fillRect/>
          </a:stretch>
        </p:blipFill>
        <p:spPr>
          <a:xfrm>
            <a:off x="3072224" y="1885227"/>
            <a:ext cx="6047551" cy="4702185"/>
          </a:xfrm>
          <a:prstGeom prst="rect">
            <a:avLst/>
          </a:prstGeom>
        </p:spPr>
      </p:pic>
    </p:spTree>
    <p:extLst>
      <p:ext uri="{BB962C8B-B14F-4D97-AF65-F5344CB8AC3E}">
        <p14:creationId xmlns:p14="http://schemas.microsoft.com/office/powerpoint/2010/main" val="658071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8E4ADA-AC45-3506-CCFB-664AEBA1CA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A78E86-9FBA-7B0A-A498-31BD782ABAB9}"/>
              </a:ext>
            </a:extLst>
          </p:cNvPr>
          <p:cNvSpPr>
            <a:spLocks noGrp="1"/>
          </p:cNvSpPr>
          <p:nvPr>
            <p:ph type="title"/>
          </p:nvPr>
        </p:nvSpPr>
        <p:spPr/>
        <p:txBody>
          <a:bodyPr/>
          <a:lstStyle/>
          <a:p>
            <a:r>
              <a:rPr lang="en-US" dirty="0"/>
              <a:t>Smart goal example 3</a:t>
            </a:r>
          </a:p>
        </p:txBody>
      </p:sp>
      <p:sp>
        <p:nvSpPr>
          <p:cNvPr id="3" name="TextBox 2">
            <a:extLst>
              <a:ext uri="{FF2B5EF4-FFF2-40B4-BE49-F238E27FC236}">
                <a16:creationId xmlns:a16="http://schemas.microsoft.com/office/drawing/2014/main" id="{AEA4B48F-AFD9-1365-2609-443CAB8B7800}"/>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https://helpfulprofessor.com/smart-goals-examples-for-students/</a:t>
            </a:r>
            <a:endParaRPr lang="en-US" sz="1200" i="1" dirty="0"/>
          </a:p>
        </p:txBody>
      </p:sp>
      <p:pic>
        <p:nvPicPr>
          <p:cNvPr id="5" name="Picture 4">
            <a:extLst>
              <a:ext uri="{FF2B5EF4-FFF2-40B4-BE49-F238E27FC236}">
                <a16:creationId xmlns:a16="http://schemas.microsoft.com/office/drawing/2014/main" id="{88D884D7-E3A7-3EF1-8202-F0E82546697E}"/>
              </a:ext>
            </a:extLst>
          </p:cNvPr>
          <p:cNvPicPr>
            <a:picLocks noChangeAspect="1"/>
          </p:cNvPicPr>
          <p:nvPr/>
        </p:nvPicPr>
        <p:blipFill>
          <a:blip r:embed="rId2"/>
          <a:stretch>
            <a:fillRect/>
          </a:stretch>
        </p:blipFill>
        <p:spPr>
          <a:xfrm>
            <a:off x="2640030" y="2385617"/>
            <a:ext cx="6911939" cy="3299746"/>
          </a:xfrm>
          <a:prstGeom prst="rect">
            <a:avLst/>
          </a:prstGeom>
        </p:spPr>
      </p:pic>
    </p:spTree>
    <p:extLst>
      <p:ext uri="{BB962C8B-B14F-4D97-AF65-F5344CB8AC3E}">
        <p14:creationId xmlns:p14="http://schemas.microsoft.com/office/powerpoint/2010/main" val="2230687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03B873-98B4-BBCC-43D8-2D4A44FF49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A1A42B-B150-7E9D-9B5C-FD914E1B7773}"/>
              </a:ext>
            </a:extLst>
          </p:cNvPr>
          <p:cNvSpPr>
            <a:spLocks noGrp="1"/>
          </p:cNvSpPr>
          <p:nvPr>
            <p:ph type="title"/>
          </p:nvPr>
        </p:nvSpPr>
        <p:spPr/>
        <p:txBody>
          <a:bodyPr/>
          <a:lstStyle/>
          <a:p>
            <a:r>
              <a:rPr lang="en-US" dirty="0"/>
              <a:t>Smart goal example 4 </a:t>
            </a:r>
          </a:p>
        </p:txBody>
      </p:sp>
      <p:sp>
        <p:nvSpPr>
          <p:cNvPr id="3" name="TextBox 2">
            <a:extLst>
              <a:ext uri="{FF2B5EF4-FFF2-40B4-BE49-F238E27FC236}">
                <a16:creationId xmlns:a16="http://schemas.microsoft.com/office/drawing/2014/main" id="{9EAC6472-17DC-55C8-E061-DE1B0F07849B}"/>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https://helpfulprofessor.com/smart-goals-examples-for-students/</a:t>
            </a:r>
            <a:endParaRPr lang="en-US" sz="1200" i="1" dirty="0"/>
          </a:p>
        </p:txBody>
      </p:sp>
      <p:pic>
        <p:nvPicPr>
          <p:cNvPr id="5" name="Picture 4">
            <a:extLst>
              <a:ext uri="{FF2B5EF4-FFF2-40B4-BE49-F238E27FC236}">
                <a16:creationId xmlns:a16="http://schemas.microsoft.com/office/drawing/2014/main" id="{EAAF80EB-8875-AFEE-93AA-E2417B1C6F60}"/>
              </a:ext>
            </a:extLst>
          </p:cNvPr>
          <p:cNvPicPr>
            <a:picLocks noChangeAspect="1"/>
          </p:cNvPicPr>
          <p:nvPr/>
        </p:nvPicPr>
        <p:blipFill>
          <a:blip r:embed="rId2"/>
          <a:stretch>
            <a:fillRect/>
          </a:stretch>
        </p:blipFill>
        <p:spPr>
          <a:xfrm>
            <a:off x="2772325" y="1868751"/>
            <a:ext cx="6647349" cy="4718661"/>
          </a:xfrm>
          <a:prstGeom prst="rect">
            <a:avLst/>
          </a:prstGeom>
        </p:spPr>
      </p:pic>
    </p:spTree>
    <p:extLst>
      <p:ext uri="{BB962C8B-B14F-4D97-AF65-F5344CB8AC3E}">
        <p14:creationId xmlns:p14="http://schemas.microsoft.com/office/powerpoint/2010/main" val="3789790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529CB-C402-968B-207A-78726A044D04}"/>
              </a:ext>
            </a:extLst>
          </p:cNvPr>
          <p:cNvSpPr>
            <a:spLocks noGrp="1"/>
          </p:cNvSpPr>
          <p:nvPr>
            <p:ph type="title"/>
          </p:nvPr>
        </p:nvSpPr>
        <p:spPr/>
        <p:txBody>
          <a:bodyPr/>
          <a:lstStyle/>
          <a:p>
            <a:r>
              <a:rPr lang="en-US" dirty="0"/>
              <a:t>Reminder to: utilize CUNY SPH Resources – Tutoring, Career Services &amp; Counseling</a:t>
            </a:r>
          </a:p>
        </p:txBody>
      </p:sp>
      <p:sp>
        <p:nvSpPr>
          <p:cNvPr id="3" name="Content Placeholder 2">
            <a:extLst>
              <a:ext uri="{FF2B5EF4-FFF2-40B4-BE49-F238E27FC236}">
                <a16:creationId xmlns:a16="http://schemas.microsoft.com/office/drawing/2014/main" id="{12F84801-78E0-CA04-A695-BB9720F89FC7}"/>
              </a:ext>
            </a:extLst>
          </p:cNvPr>
          <p:cNvSpPr>
            <a:spLocks noGrp="1"/>
          </p:cNvSpPr>
          <p:nvPr>
            <p:ph idx="1"/>
          </p:nvPr>
        </p:nvSpPr>
        <p:spPr>
          <a:xfrm>
            <a:off x="581192" y="1931438"/>
            <a:ext cx="11029615" cy="4851918"/>
          </a:xfrm>
        </p:spPr>
        <p:txBody>
          <a:bodyPr>
            <a:normAutofit fontScale="92500" lnSpcReduction="20000"/>
          </a:bodyPr>
          <a:lstStyle/>
          <a:p>
            <a:pPr marL="0" indent="0">
              <a:buNone/>
            </a:pPr>
            <a:r>
              <a:rPr lang="en-US" b="1" dirty="0"/>
              <a:t>For writing assistance: </a:t>
            </a:r>
          </a:p>
          <a:p>
            <a:r>
              <a:rPr lang="en-US" dirty="0"/>
              <a:t>One-on-one writing tutoring offered on Tues/Wed/Thurs (book online)</a:t>
            </a:r>
          </a:p>
          <a:p>
            <a:r>
              <a:rPr lang="en-US" dirty="0"/>
              <a:t>Drop in office hours (over Zoom) on Wed 4-5PM (link on website)</a:t>
            </a:r>
          </a:p>
          <a:p>
            <a:pPr marL="0" indent="0">
              <a:buNone/>
            </a:pPr>
            <a:r>
              <a:rPr lang="en-US" dirty="0">
                <a:hlinkClick r:id="rId2"/>
              </a:rPr>
              <a:t>https://sph.cuny.edu/academics/academic-resources/writing-assistance/</a:t>
            </a:r>
            <a:endParaRPr lang="en-US" dirty="0"/>
          </a:p>
          <a:p>
            <a:pPr marL="0" indent="0">
              <a:buNone/>
            </a:pPr>
            <a:endParaRPr lang="en-US" dirty="0"/>
          </a:p>
          <a:p>
            <a:pPr marL="0" indent="0">
              <a:buNone/>
            </a:pPr>
            <a:r>
              <a:rPr lang="en-US" b="1" dirty="0"/>
              <a:t>For quantitative tutoring: </a:t>
            </a:r>
          </a:p>
          <a:p>
            <a:r>
              <a:rPr lang="en-US" dirty="0"/>
              <a:t>Tutoring offered on Tues/Wed/Thurs (book online)</a:t>
            </a:r>
          </a:p>
          <a:p>
            <a:pPr marL="0" indent="0">
              <a:buNone/>
            </a:pPr>
            <a:r>
              <a:rPr lang="en-US" dirty="0">
                <a:hlinkClick r:id="rId3"/>
              </a:rPr>
              <a:t>https://sph.cuny.edu/academics/academic-resources/quantitative-tutoring/</a:t>
            </a:r>
            <a:endParaRPr lang="en-US" dirty="0"/>
          </a:p>
          <a:p>
            <a:pPr marL="0" indent="0">
              <a:buNone/>
            </a:pPr>
            <a:endParaRPr lang="en-US" dirty="0"/>
          </a:p>
          <a:p>
            <a:pPr marL="0" indent="0">
              <a:buNone/>
            </a:pPr>
            <a:r>
              <a:rPr lang="en-US" b="1" dirty="0"/>
              <a:t>Career Services: </a:t>
            </a:r>
            <a:endParaRPr lang="en-US" dirty="0"/>
          </a:p>
          <a:p>
            <a:pPr marL="0" indent="0">
              <a:buNone/>
            </a:pPr>
            <a:r>
              <a:rPr lang="en-US" dirty="0">
                <a:hlinkClick r:id="rId4"/>
              </a:rPr>
              <a:t>https://sph.cuny.edu/students/student-services/career-services/</a:t>
            </a:r>
            <a:endParaRPr lang="en-US" dirty="0"/>
          </a:p>
          <a:p>
            <a:pPr marL="0" indent="0">
              <a:buNone/>
            </a:pPr>
            <a:endParaRPr lang="en-US" dirty="0"/>
          </a:p>
          <a:p>
            <a:pPr marL="0" indent="0">
              <a:buNone/>
            </a:pPr>
            <a:r>
              <a:rPr lang="en-US" b="1" dirty="0"/>
              <a:t>Counseling &amp; Wellness: </a:t>
            </a:r>
            <a:endParaRPr lang="en-US" dirty="0"/>
          </a:p>
          <a:p>
            <a:pPr marL="0" indent="0">
              <a:buNone/>
            </a:pPr>
            <a:r>
              <a:rPr lang="en-US" dirty="0">
                <a:hlinkClick r:id="rId5"/>
              </a:rPr>
              <a:t>https://sph.cuny.edu/students/student-services/student-wellness/counseling-and-wellness-services/</a:t>
            </a:r>
            <a:endParaRPr lang="en-US" dirty="0"/>
          </a:p>
          <a:p>
            <a:endParaRPr lang="en-US" dirty="0"/>
          </a:p>
        </p:txBody>
      </p:sp>
    </p:spTree>
    <p:extLst>
      <p:ext uri="{BB962C8B-B14F-4D97-AF65-F5344CB8AC3E}">
        <p14:creationId xmlns:p14="http://schemas.microsoft.com/office/powerpoint/2010/main" val="3594564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1F268-1541-4AF9-20A3-96FCEC0C78F1}"/>
              </a:ext>
            </a:extLst>
          </p:cNvPr>
          <p:cNvSpPr>
            <a:spLocks noGrp="1"/>
          </p:cNvSpPr>
          <p:nvPr>
            <p:ph type="title"/>
          </p:nvPr>
        </p:nvSpPr>
        <p:spPr/>
        <p:txBody>
          <a:bodyPr/>
          <a:lstStyle/>
          <a:p>
            <a:r>
              <a:rPr lang="en-US" dirty="0"/>
              <a:t>Reminder to: Practice positive affirmations </a:t>
            </a:r>
            <a:r>
              <a:rPr lang="en-US" dirty="0">
                <a:sym typeface="Wingdings" panose="05000000000000000000" pitchFamily="2" charset="2"/>
              </a:rPr>
              <a:t></a:t>
            </a:r>
            <a:endParaRPr lang="en-US" dirty="0"/>
          </a:p>
        </p:txBody>
      </p:sp>
      <p:sp>
        <p:nvSpPr>
          <p:cNvPr id="3" name="Content Placeholder 2">
            <a:extLst>
              <a:ext uri="{FF2B5EF4-FFF2-40B4-BE49-F238E27FC236}">
                <a16:creationId xmlns:a16="http://schemas.microsoft.com/office/drawing/2014/main" id="{BBE5888D-A834-679A-660A-5E729783F899}"/>
              </a:ext>
            </a:extLst>
          </p:cNvPr>
          <p:cNvSpPr>
            <a:spLocks noGrp="1"/>
          </p:cNvSpPr>
          <p:nvPr>
            <p:ph idx="1"/>
          </p:nvPr>
        </p:nvSpPr>
        <p:spPr/>
        <p:txBody>
          <a:bodyPr/>
          <a:lstStyle/>
          <a:p>
            <a:pPr algn="l" fontAlgn="base">
              <a:buFont typeface="Wingdings" panose="05000000000000000000" pitchFamily="2" charset="2"/>
              <a:buChar char="§"/>
            </a:pPr>
            <a:r>
              <a:rPr lang="en-US" b="0" i="1" dirty="0">
                <a:solidFill>
                  <a:schemeClr val="tx1"/>
                </a:solidFill>
                <a:effectLst/>
              </a:rPr>
              <a:t>“I can learn anything I set my mind to”</a:t>
            </a:r>
          </a:p>
          <a:p>
            <a:pPr algn="l" fontAlgn="base">
              <a:buFont typeface="Wingdings" panose="05000000000000000000" pitchFamily="2" charset="2"/>
              <a:buChar char="§"/>
            </a:pPr>
            <a:r>
              <a:rPr lang="en-US" b="0" i="1" dirty="0">
                <a:solidFill>
                  <a:schemeClr val="tx1"/>
                </a:solidFill>
                <a:effectLst/>
              </a:rPr>
              <a:t>“I have the courage to try new things”</a:t>
            </a:r>
          </a:p>
          <a:p>
            <a:pPr algn="l" fontAlgn="base">
              <a:buFont typeface="Wingdings" panose="05000000000000000000" pitchFamily="2" charset="2"/>
              <a:buChar char="§"/>
            </a:pPr>
            <a:r>
              <a:rPr lang="en-US" b="0" i="1" dirty="0">
                <a:solidFill>
                  <a:schemeClr val="tx1"/>
                </a:solidFill>
                <a:effectLst/>
              </a:rPr>
              <a:t>“I stay calm and in control of myself”</a:t>
            </a:r>
          </a:p>
          <a:p>
            <a:pPr algn="l" fontAlgn="base">
              <a:buFont typeface="Wingdings" panose="05000000000000000000" pitchFamily="2" charset="2"/>
              <a:buChar char="§"/>
            </a:pPr>
            <a:r>
              <a:rPr lang="en-US" b="0" i="1" dirty="0">
                <a:solidFill>
                  <a:schemeClr val="tx1"/>
                </a:solidFill>
                <a:effectLst/>
              </a:rPr>
              <a:t>“I am proud of myself for all that I accomplish”</a:t>
            </a:r>
          </a:p>
          <a:p>
            <a:pPr algn="l" fontAlgn="base">
              <a:buFont typeface="Wingdings" panose="05000000000000000000" pitchFamily="2" charset="2"/>
              <a:buChar char="§"/>
            </a:pPr>
            <a:r>
              <a:rPr lang="en-US" b="0" i="1" dirty="0">
                <a:solidFill>
                  <a:schemeClr val="tx1"/>
                </a:solidFill>
                <a:effectLst/>
              </a:rPr>
              <a:t>“I am getting better and smarter every day”</a:t>
            </a:r>
          </a:p>
          <a:p>
            <a:pPr algn="l" fontAlgn="base">
              <a:buFont typeface="Wingdings" panose="05000000000000000000" pitchFamily="2" charset="2"/>
              <a:buChar char="§"/>
            </a:pPr>
            <a:r>
              <a:rPr lang="en-US" b="0" i="1" dirty="0">
                <a:solidFill>
                  <a:schemeClr val="tx1"/>
                </a:solidFill>
                <a:effectLst/>
              </a:rPr>
              <a:t>“I can solve any problem”</a:t>
            </a:r>
          </a:p>
          <a:p>
            <a:pPr algn="l" fontAlgn="base">
              <a:buFont typeface="Wingdings" panose="05000000000000000000" pitchFamily="2" charset="2"/>
              <a:buChar char="§"/>
            </a:pPr>
            <a:r>
              <a:rPr lang="en-US" b="0" i="1" dirty="0">
                <a:solidFill>
                  <a:schemeClr val="tx1"/>
                </a:solidFill>
                <a:effectLst/>
              </a:rPr>
              <a:t>“I will do my best today”</a:t>
            </a:r>
          </a:p>
        </p:txBody>
      </p:sp>
    </p:spTree>
    <p:extLst>
      <p:ext uri="{BB962C8B-B14F-4D97-AF65-F5344CB8AC3E}">
        <p14:creationId xmlns:p14="http://schemas.microsoft.com/office/powerpoint/2010/main" val="2658033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69C8575-02EB-F5FF-DEC8-AFD243019293}"/>
              </a:ext>
            </a:extLst>
          </p:cNvPr>
          <p:cNvSpPr>
            <a:spLocks noGrp="1"/>
          </p:cNvSpPr>
          <p:nvPr>
            <p:ph type="title"/>
          </p:nvPr>
        </p:nvSpPr>
        <p:spPr/>
        <p:txBody>
          <a:bodyPr/>
          <a:lstStyle/>
          <a:p>
            <a:r>
              <a:rPr lang="en-US" dirty="0"/>
              <a:t>habits that we’ll cover in this webinar series:</a:t>
            </a:r>
          </a:p>
        </p:txBody>
      </p:sp>
      <p:sp>
        <p:nvSpPr>
          <p:cNvPr id="3" name="Content Placeholder 2">
            <a:extLst>
              <a:ext uri="{FF2B5EF4-FFF2-40B4-BE49-F238E27FC236}">
                <a16:creationId xmlns:a16="http://schemas.microsoft.com/office/drawing/2014/main" id="{E2D19BB0-44E8-B2FA-E1B3-E9C393563235}"/>
              </a:ext>
            </a:extLst>
          </p:cNvPr>
          <p:cNvSpPr>
            <a:spLocks noGrp="1"/>
          </p:cNvSpPr>
          <p:nvPr>
            <p:ph idx="1"/>
          </p:nvPr>
        </p:nvSpPr>
        <p:spPr/>
        <p:txBody>
          <a:bodyPr>
            <a:normAutofit/>
          </a:bodyPr>
          <a:lstStyle/>
          <a:p>
            <a:pPr marL="0" marR="0" indent="0">
              <a:lnSpc>
                <a:spcPct val="107000"/>
              </a:lnSpc>
              <a:spcBef>
                <a:spcPts val="0"/>
              </a:spcBef>
              <a:spcAft>
                <a:spcPts val="800"/>
              </a:spcAft>
              <a:buNone/>
            </a:pPr>
            <a:endParaRPr lang="en-US" sz="1800" kern="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kern="0"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Time Management</a:t>
            </a:r>
            <a:r>
              <a:rPr lang="en-US" sz="1800" kern="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800"/>
              </a:spcAft>
            </a:pPr>
            <a:r>
              <a:rPr lang="en-US" sz="1800" kern="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G</a:t>
            </a:r>
            <a:r>
              <a:rPr lang="en-US" kern="0"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oal Setting (This week!)</a:t>
            </a:r>
          </a:p>
          <a:p>
            <a:pPr marL="0" marR="0">
              <a:lnSpc>
                <a:spcPct val="107000"/>
              </a:lnSpc>
              <a:spcBef>
                <a:spcPts val="0"/>
              </a:spcBef>
              <a:spcAft>
                <a:spcPts val="800"/>
              </a:spcAft>
            </a:pPr>
            <a:r>
              <a:rPr lang="en-US" sz="1800" kern="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Self Care</a:t>
            </a:r>
          </a:p>
          <a:p>
            <a:pPr marL="0" marR="0">
              <a:lnSpc>
                <a:spcPct val="107000"/>
              </a:lnSpc>
              <a:spcBef>
                <a:spcPts val="0"/>
              </a:spcBef>
              <a:spcAft>
                <a:spcPts val="800"/>
              </a:spcAft>
            </a:pPr>
            <a:r>
              <a:rPr lang="en-US" kern="0"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Mindfulness</a:t>
            </a:r>
          </a:p>
          <a:p>
            <a:pPr marL="0" marR="0">
              <a:lnSpc>
                <a:spcPct val="107000"/>
              </a:lnSpc>
              <a:spcBef>
                <a:spcPts val="0"/>
              </a:spcBef>
              <a:spcAft>
                <a:spcPts val="800"/>
              </a:spcAft>
            </a:pPr>
            <a:r>
              <a:rPr lang="en-US" sz="1800" kern="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Stress Reduction</a:t>
            </a:r>
          </a:p>
          <a:p>
            <a:pPr marL="0" marR="0">
              <a:lnSpc>
                <a:spcPct val="107000"/>
              </a:lnSpc>
              <a:spcBef>
                <a:spcPts val="0"/>
              </a:spcBef>
              <a:spcAft>
                <a:spcPts val="800"/>
              </a:spcAft>
            </a:pPr>
            <a:r>
              <a:rPr lang="en-US" kern="0"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Combating Perfectionism </a:t>
            </a:r>
          </a:p>
          <a:p>
            <a:pPr marL="0" marR="0">
              <a:lnSpc>
                <a:spcPct val="107000"/>
              </a:lnSpc>
              <a:spcBef>
                <a:spcPts val="0"/>
              </a:spcBef>
              <a:spcAft>
                <a:spcPts val="800"/>
              </a:spcAft>
            </a:pPr>
            <a:r>
              <a:rPr lang="en-US" kern="0"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Building Positive Self Talk </a:t>
            </a:r>
            <a:endParaRPr lang="en-US" sz="1800" kern="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02059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63B07-C748-4AD4-F02C-422FEE121724}"/>
              </a:ext>
            </a:extLst>
          </p:cNvPr>
          <p:cNvSpPr>
            <a:spLocks noGrp="1"/>
          </p:cNvSpPr>
          <p:nvPr>
            <p:ph type="title"/>
          </p:nvPr>
        </p:nvSpPr>
        <p:spPr/>
        <p:txBody>
          <a:bodyPr/>
          <a:lstStyle/>
          <a:p>
            <a:r>
              <a:rPr lang="en-US" dirty="0"/>
              <a:t>Habit 1: stay motivated </a:t>
            </a:r>
          </a:p>
        </p:txBody>
      </p:sp>
      <p:sp>
        <p:nvSpPr>
          <p:cNvPr id="3" name="Content Placeholder 2">
            <a:extLst>
              <a:ext uri="{FF2B5EF4-FFF2-40B4-BE49-F238E27FC236}">
                <a16:creationId xmlns:a16="http://schemas.microsoft.com/office/drawing/2014/main" id="{E804AC21-8DD4-165E-FDBA-A73B7E64041B}"/>
              </a:ext>
            </a:extLst>
          </p:cNvPr>
          <p:cNvSpPr>
            <a:spLocks noGrp="1"/>
          </p:cNvSpPr>
          <p:nvPr>
            <p:ph idx="1"/>
          </p:nvPr>
        </p:nvSpPr>
        <p:spPr/>
        <p:txBody>
          <a:bodyPr>
            <a:normAutofit/>
          </a:bodyPr>
          <a:lstStyle/>
          <a:p>
            <a:r>
              <a:rPr lang="en-US" b="0" i="1" dirty="0">
                <a:solidFill>
                  <a:schemeClr val="tx1"/>
                </a:solidFill>
                <a:effectLst/>
              </a:rPr>
              <a:t>Quote “Motivation is what sets you in motion; habit is what keeps you going” - Jim Ryun</a:t>
            </a:r>
            <a:endParaRPr lang="en-US" dirty="0">
              <a:solidFill>
                <a:schemeClr val="tx1"/>
              </a:solidFill>
            </a:endParaRPr>
          </a:p>
          <a:p>
            <a:r>
              <a:rPr lang="en-US" dirty="0"/>
              <a:t>Motivation (and the ability to maintain it) is the driving force of academic achievement.</a:t>
            </a:r>
          </a:p>
        </p:txBody>
      </p:sp>
      <p:sp>
        <p:nvSpPr>
          <p:cNvPr id="5" name="TextBox 4">
            <a:extLst>
              <a:ext uri="{FF2B5EF4-FFF2-40B4-BE49-F238E27FC236}">
                <a16:creationId xmlns:a16="http://schemas.microsoft.com/office/drawing/2014/main" id="{09BA51B1-BB4E-4F30-6563-01092915BFAD}"/>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https://www.gradschoolcenter.com/key-habits-successful-graduate-students/</a:t>
            </a:r>
            <a:endParaRPr lang="en-US" sz="1200" i="1" dirty="0"/>
          </a:p>
        </p:txBody>
      </p:sp>
    </p:spTree>
    <p:extLst>
      <p:ext uri="{BB962C8B-B14F-4D97-AF65-F5344CB8AC3E}">
        <p14:creationId xmlns:p14="http://schemas.microsoft.com/office/powerpoint/2010/main" val="3401836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D84FA7-7C0B-D849-C16A-E8B8C9CDD3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99A555-C01E-2447-B6C5-138239F6552B}"/>
              </a:ext>
            </a:extLst>
          </p:cNvPr>
          <p:cNvSpPr>
            <a:spLocks noGrp="1"/>
          </p:cNvSpPr>
          <p:nvPr>
            <p:ph type="title"/>
          </p:nvPr>
        </p:nvSpPr>
        <p:spPr/>
        <p:txBody>
          <a:bodyPr/>
          <a:lstStyle/>
          <a:p>
            <a:r>
              <a:rPr lang="en-US" dirty="0"/>
              <a:t>How to get motivated?</a:t>
            </a:r>
          </a:p>
        </p:txBody>
      </p:sp>
      <p:sp>
        <p:nvSpPr>
          <p:cNvPr id="3" name="Content Placeholder 2">
            <a:extLst>
              <a:ext uri="{FF2B5EF4-FFF2-40B4-BE49-F238E27FC236}">
                <a16:creationId xmlns:a16="http://schemas.microsoft.com/office/drawing/2014/main" id="{C4BF37FF-1F4E-1DD1-7823-538455F85A4C}"/>
              </a:ext>
            </a:extLst>
          </p:cNvPr>
          <p:cNvSpPr>
            <a:spLocks noGrp="1"/>
          </p:cNvSpPr>
          <p:nvPr>
            <p:ph idx="1"/>
          </p:nvPr>
        </p:nvSpPr>
        <p:spPr>
          <a:xfrm>
            <a:off x="581192" y="1828800"/>
            <a:ext cx="11029615" cy="4758612"/>
          </a:xfrm>
        </p:spPr>
        <p:txBody>
          <a:bodyPr>
            <a:normAutofit/>
          </a:bodyPr>
          <a:lstStyle/>
          <a:p>
            <a:pPr algn="l">
              <a:buFont typeface="Wingdings" panose="05000000000000000000" pitchFamily="2" charset="2"/>
              <a:buChar char="§"/>
            </a:pPr>
            <a:r>
              <a:rPr lang="en-US" b="1" i="0" dirty="0">
                <a:solidFill>
                  <a:schemeClr val="tx1"/>
                </a:solidFill>
                <a:effectLst/>
              </a:rPr>
              <a:t>Set one specific, achievable goal</a:t>
            </a:r>
            <a:endParaRPr lang="en-US" b="0" i="0" dirty="0">
              <a:solidFill>
                <a:schemeClr val="tx1"/>
              </a:solidFill>
              <a:effectLst/>
            </a:endParaRPr>
          </a:p>
          <a:p>
            <a:pPr algn="l">
              <a:buFont typeface="Wingdings" panose="05000000000000000000" pitchFamily="2" charset="2"/>
              <a:buChar char="§"/>
            </a:pPr>
            <a:r>
              <a:rPr lang="en-US" b="1" i="0" dirty="0">
                <a:solidFill>
                  <a:schemeClr val="tx1"/>
                </a:solidFill>
                <a:effectLst/>
              </a:rPr>
              <a:t>Integrate your goal into your day-to-day life – </a:t>
            </a:r>
            <a:r>
              <a:rPr lang="en-US" i="0" dirty="0">
                <a:solidFill>
                  <a:schemeClr val="tx1"/>
                </a:solidFill>
                <a:effectLst/>
              </a:rPr>
              <a:t>make it routine, not obligation, then set a timeframe to it </a:t>
            </a:r>
          </a:p>
          <a:p>
            <a:pPr algn="l">
              <a:buFont typeface="Wingdings" panose="05000000000000000000" pitchFamily="2" charset="2"/>
              <a:buChar char="§"/>
            </a:pPr>
            <a:r>
              <a:rPr lang="en-US" b="1" i="0" dirty="0">
                <a:solidFill>
                  <a:schemeClr val="tx1"/>
                </a:solidFill>
                <a:effectLst/>
              </a:rPr>
              <a:t>Break down large goals into digestible micro-goals and easy tasks – </a:t>
            </a:r>
            <a:r>
              <a:rPr lang="en-US" i="0" dirty="0">
                <a:solidFill>
                  <a:schemeClr val="tx1"/>
                </a:solidFill>
                <a:effectLst/>
              </a:rPr>
              <a:t>overwhelming tasks can become manageable if broken down properly </a:t>
            </a:r>
          </a:p>
          <a:p>
            <a:pPr algn="l">
              <a:buFont typeface="Wingdings" panose="05000000000000000000" pitchFamily="2" charset="2"/>
              <a:buChar char="§"/>
            </a:pPr>
            <a:r>
              <a:rPr lang="en-US" b="1" i="0" dirty="0">
                <a:solidFill>
                  <a:schemeClr val="tx1"/>
                </a:solidFill>
                <a:effectLst/>
              </a:rPr>
              <a:t>Acknowledge your wins – </a:t>
            </a:r>
            <a:r>
              <a:rPr lang="en-US" i="0" dirty="0">
                <a:solidFill>
                  <a:schemeClr val="tx1"/>
                </a:solidFill>
                <a:effectLst/>
              </a:rPr>
              <a:t>some do this with a To-Do list where they check off accomplished tasks </a:t>
            </a:r>
          </a:p>
          <a:p>
            <a:pPr algn="l">
              <a:buFont typeface="Wingdings" panose="05000000000000000000" pitchFamily="2" charset="2"/>
              <a:buChar char="§"/>
            </a:pPr>
            <a:r>
              <a:rPr lang="en-US" b="1" i="0" dirty="0">
                <a:solidFill>
                  <a:schemeClr val="tx1"/>
                </a:solidFill>
                <a:effectLst/>
              </a:rPr>
              <a:t>Use the Reward System</a:t>
            </a:r>
          </a:p>
          <a:p>
            <a:pPr algn="l">
              <a:buFont typeface="Wingdings" panose="05000000000000000000" pitchFamily="2" charset="2"/>
              <a:buChar char="§"/>
            </a:pPr>
            <a:r>
              <a:rPr lang="en-US" b="1" i="0" dirty="0">
                <a:solidFill>
                  <a:schemeClr val="tx1"/>
                </a:solidFill>
                <a:effectLst/>
              </a:rPr>
              <a:t>Stay on track – </a:t>
            </a:r>
            <a:r>
              <a:rPr lang="en-US" dirty="0">
                <a:solidFill>
                  <a:schemeClr val="tx1"/>
                </a:solidFill>
              </a:rPr>
              <a:t>c</a:t>
            </a:r>
            <a:r>
              <a:rPr lang="en-US" b="0" i="0" dirty="0">
                <a:solidFill>
                  <a:schemeClr val="tx1"/>
                </a:solidFill>
                <a:effectLst/>
              </a:rPr>
              <a:t>reate reminders, documentations, or day planners of your goals</a:t>
            </a:r>
          </a:p>
          <a:p>
            <a:pPr algn="l">
              <a:buFont typeface="Wingdings" panose="05000000000000000000" pitchFamily="2" charset="2"/>
              <a:buChar char="§"/>
            </a:pPr>
            <a:r>
              <a:rPr lang="en-US" b="1" i="0" dirty="0">
                <a:solidFill>
                  <a:schemeClr val="tx1"/>
                </a:solidFill>
                <a:effectLst/>
              </a:rPr>
              <a:t>Pay attention to the details that matter – </a:t>
            </a:r>
            <a:r>
              <a:rPr lang="en-US" i="0" dirty="0">
                <a:solidFill>
                  <a:schemeClr val="tx1"/>
                </a:solidFill>
                <a:effectLst/>
              </a:rPr>
              <a:t>some things are not worth sweating over </a:t>
            </a:r>
            <a:endParaRPr lang="en-US" b="0" i="0" dirty="0">
              <a:solidFill>
                <a:schemeClr val="tx1"/>
              </a:solidFill>
              <a:effectLst/>
            </a:endParaRPr>
          </a:p>
          <a:p>
            <a:pPr algn="l">
              <a:buFont typeface="Wingdings" panose="05000000000000000000" pitchFamily="2" charset="2"/>
              <a:buChar char="§"/>
            </a:pPr>
            <a:r>
              <a:rPr lang="en-US" b="1" i="0" dirty="0">
                <a:solidFill>
                  <a:schemeClr val="tx1"/>
                </a:solidFill>
                <a:effectLst/>
              </a:rPr>
              <a:t>List the benefits of your chosen goal – </a:t>
            </a:r>
            <a:r>
              <a:rPr lang="en-US" i="0" dirty="0">
                <a:solidFill>
                  <a:schemeClr val="tx1"/>
                </a:solidFill>
                <a:effectLst/>
              </a:rPr>
              <a:t>when in doubt, remind yourself of the benefits of your goal</a:t>
            </a:r>
            <a:endParaRPr lang="en-US" b="1" i="0" dirty="0">
              <a:solidFill>
                <a:schemeClr val="tx1"/>
              </a:solidFill>
              <a:effectLst/>
            </a:endParaRPr>
          </a:p>
          <a:p>
            <a:pPr algn="l">
              <a:buFont typeface="Wingdings" panose="05000000000000000000" pitchFamily="2" charset="2"/>
              <a:buChar char="§"/>
            </a:pPr>
            <a:r>
              <a:rPr lang="en-US" b="1" i="0" dirty="0">
                <a:solidFill>
                  <a:schemeClr val="tx1"/>
                </a:solidFill>
                <a:effectLst/>
              </a:rPr>
              <a:t>Continue to set new goals for continued progress!</a:t>
            </a:r>
            <a:endParaRPr lang="en-US" b="0" i="0" dirty="0">
              <a:solidFill>
                <a:schemeClr val="tx1"/>
              </a:solidFill>
              <a:effectLst/>
            </a:endParaRPr>
          </a:p>
        </p:txBody>
      </p:sp>
      <p:sp>
        <p:nvSpPr>
          <p:cNvPr id="5" name="TextBox 4">
            <a:extLst>
              <a:ext uri="{FF2B5EF4-FFF2-40B4-BE49-F238E27FC236}">
                <a16:creationId xmlns:a16="http://schemas.microsoft.com/office/drawing/2014/main" id="{0C327073-505B-EECA-6B76-166D7A1F1AEC}"/>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https://www.gradschoolcenter.com/key-habits-successful-graduate-students/</a:t>
            </a:r>
            <a:endParaRPr lang="en-US" sz="1200" i="1" dirty="0"/>
          </a:p>
        </p:txBody>
      </p:sp>
    </p:spTree>
    <p:extLst>
      <p:ext uri="{BB962C8B-B14F-4D97-AF65-F5344CB8AC3E}">
        <p14:creationId xmlns:p14="http://schemas.microsoft.com/office/powerpoint/2010/main" val="2220435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D29C04-DDB9-0272-E6B8-65E103D841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3868B5-C7B9-745D-4127-ACB1FE39F99D}"/>
              </a:ext>
            </a:extLst>
          </p:cNvPr>
          <p:cNvSpPr>
            <a:spLocks noGrp="1"/>
          </p:cNvSpPr>
          <p:nvPr>
            <p:ph type="title"/>
          </p:nvPr>
        </p:nvSpPr>
        <p:spPr/>
        <p:txBody>
          <a:bodyPr/>
          <a:lstStyle/>
          <a:p>
            <a:r>
              <a:rPr lang="en-US" dirty="0"/>
              <a:t>What if I lose motivation?</a:t>
            </a:r>
          </a:p>
        </p:txBody>
      </p:sp>
      <p:sp>
        <p:nvSpPr>
          <p:cNvPr id="3" name="Content Placeholder 2">
            <a:extLst>
              <a:ext uri="{FF2B5EF4-FFF2-40B4-BE49-F238E27FC236}">
                <a16:creationId xmlns:a16="http://schemas.microsoft.com/office/drawing/2014/main" id="{5928BEA4-1562-491D-C206-E48A20E61916}"/>
              </a:ext>
            </a:extLst>
          </p:cNvPr>
          <p:cNvSpPr>
            <a:spLocks noGrp="1"/>
          </p:cNvSpPr>
          <p:nvPr>
            <p:ph idx="1"/>
          </p:nvPr>
        </p:nvSpPr>
        <p:spPr>
          <a:xfrm>
            <a:off x="581192" y="1828800"/>
            <a:ext cx="11029615" cy="4758612"/>
          </a:xfrm>
        </p:spPr>
        <p:txBody>
          <a:bodyPr>
            <a:normAutofit/>
          </a:bodyPr>
          <a:lstStyle/>
          <a:p>
            <a:pPr marL="0" indent="0" algn="l">
              <a:buNone/>
            </a:pPr>
            <a:r>
              <a:rPr lang="en-US" b="0" i="0" dirty="0">
                <a:solidFill>
                  <a:schemeClr val="tx1"/>
                </a:solidFill>
                <a:effectLst/>
              </a:rPr>
              <a:t>Setbacks are pretty normal, especially if you are feeling stagnant and unproductive. Here are tips to help you find your motivation again:</a:t>
            </a:r>
          </a:p>
          <a:p>
            <a:pPr algn="l">
              <a:buFont typeface="Wingdings" panose="05000000000000000000" pitchFamily="2" charset="2"/>
              <a:buChar char="§"/>
            </a:pPr>
            <a:r>
              <a:rPr lang="en-US" b="1" i="0" dirty="0">
                <a:solidFill>
                  <a:schemeClr val="tx1"/>
                </a:solidFill>
                <a:effectLst/>
              </a:rPr>
              <a:t>Take a break and start fresh. </a:t>
            </a:r>
            <a:r>
              <a:rPr lang="en-US" b="0" i="0" dirty="0">
                <a:solidFill>
                  <a:schemeClr val="tx1"/>
                </a:solidFill>
                <a:effectLst/>
              </a:rPr>
              <a:t>Taking regular breaks can prevent study fatigue and burnout. These rests will allow you to replenish your mind, improve ingenuity, keep your attention in line, and regain your motivation. Quick hack: get out in nature for a short walk for fresh air and sun.</a:t>
            </a:r>
          </a:p>
          <a:p>
            <a:pPr algn="l">
              <a:buFont typeface="Wingdings" panose="05000000000000000000" pitchFamily="2" charset="2"/>
              <a:buChar char="§"/>
            </a:pPr>
            <a:r>
              <a:rPr lang="en-US" b="1" i="0" dirty="0">
                <a:solidFill>
                  <a:schemeClr val="tx1"/>
                </a:solidFill>
                <a:effectLst/>
              </a:rPr>
              <a:t>Be inspired by others. </a:t>
            </a:r>
            <a:r>
              <a:rPr lang="en-US" b="0" i="0" dirty="0">
                <a:solidFill>
                  <a:schemeClr val="tx1"/>
                </a:solidFill>
                <a:effectLst/>
              </a:rPr>
              <a:t>Feel motivated by reading books, watching motivational shows or videos, and talking with your mentors or friends or family that you look up to.</a:t>
            </a:r>
          </a:p>
          <a:p>
            <a:pPr algn="l">
              <a:buFont typeface="Wingdings" panose="05000000000000000000" pitchFamily="2" charset="2"/>
              <a:buChar char="§"/>
            </a:pPr>
            <a:r>
              <a:rPr lang="en-US" b="1" i="0" dirty="0">
                <a:solidFill>
                  <a:schemeClr val="tx1"/>
                </a:solidFill>
                <a:effectLst/>
              </a:rPr>
              <a:t>Seek social and emotional support. </a:t>
            </a:r>
            <a:r>
              <a:rPr lang="en-US" b="0" i="0" dirty="0">
                <a:solidFill>
                  <a:schemeClr val="tx1"/>
                </a:solidFill>
                <a:effectLst/>
              </a:rPr>
              <a:t>Open up to your family and friends about your struggles and plans, seek support through counseling services or utilize other SPH resources.</a:t>
            </a:r>
          </a:p>
          <a:p>
            <a:pPr algn="l">
              <a:buFont typeface="Wingdings" panose="05000000000000000000" pitchFamily="2" charset="2"/>
              <a:buChar char="§"/>
            </a:pPr>
            <a:r>
              <a:rPr lang="en-US" b="1" i="0" dirty="0">
                <a:solidFill>
                  <a:schemeClr val="tx1"/>
                </a:solidFill>
                <a:effectLst/>
              </a:rPr>
              <a:t>Be with positive people.</a:t>
            </a:r>
            <a:r>
              <a:rPr lang="en-US" b="0" i="0" dirty="0">
                <a:solidFill>
                  <a:schemeClr val="tx1"/>
                </a:solidFill>
                <a:effectLst/>
              </a:rPr>
              <a:t> Being surrounded by positive colleagues, friends and family can boost your positive self-talk. Look for support groups with the same interest and endeavors as you.</a:t>
            </a:r>
          </a:p>
        </p:txBody>
      </p:sp>
      <p:sp>
        <p:nvSpPr>
          <p:cNvPr id="5" name="TextBox 4">
            <a:extLst>
              <a:ext uri="{FF2B5EF4-FFF2-40B4-BE49-F238E27FC236}">
                <a16:creationId xmlns:a16="http://schemas.microsoft.com/office/drawing/2014/main" id="{E8349D7A-F8FC-460C-B810-F89D53CCD430}"/>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https://www.gradschoolcenter.com/key-habits-successful-graduate-students/</a:t>
            </a:r>
            <a:endParaRPr lang="en-US" sz="1200" i="1" dirty="0"/>
          </a:p>
        </p:txBody>
      </p:sp>
    </p:spTree>
    <p:extLst>
      <p:ext uri="{BB962C8B-B14F-4D97-AF65-F5344CB8AC3E}">
        <p14:creationId xmlns:p14="http://schemas.microsoft.com/office/powerpoint/2010/main" val="1142563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899C8F-FAE0-0C08-9E86-0FDE8CF5C4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F71CB6-890B-5985-4268-63748C334976}"/>
              </a:ext>
            </a:extLst>
          </p:cNvPr>
          <p:cNvSpPr>
            <a:spLocks noGrp="1"/>
          </p:cNvSpPr>
          <p:nvPr>
            <p:ph type="title"/>
          </p:nvPr>
        </p:nvSpPr>
        <p:spPr/>
        <p:txBody>
          <a:bodyPr/>
          <a:lstStyle/>
          <a:p>
            <a:r>
              <a:rPr lang="en-US" dirty="0"/>
              <a:t>Habit 2: Set Goals </a:t>
            </a:r>
            <a:br>
              <a:rPr lang="en-US" dirty="0"/>
            </a:br>
            <a:r>
              <a:rPr lang="en-US" dirty="0"/>
              <a:t>What to keep in mind</a:t>
            </a:r>
          </a:p>
        </p:txBody>
      </p:sp>
      <p:sp>
        <p:nvSpPr>
          <p:cNvPr id="3" name="Content Placeholder 2">
            <a:extLst>
              <a:ext uri="{FF2B5EF4-FFF2-40B4-BE49-F238E27FC236}">
                <a16:creationId xmlns:a16="http://schemas.microsoft.com/office/drawing/2014/main" id="{CA32CA96-908F-9B24-53AA-1A1FFAE61CBC}"/>
              </a:ext>
            </a:extLst>
          </p:cNvPr>
          <p:cNvSpPr>
            <a:spLocks noGrp="1"/>
          </p:cNvSpPr>
          <p:nvPr>
            <p:ph idx="1"/>
          </p:nvPr>
        </p:nvSpPr>
        <p:spPr>
          <a:xfrm>
            <a:off x="581192" y="1828800"/>
            <a:ext cx="11029615" cy="4758612"/>
          </a:xfrm>
        </p:spPr>
        <p:txBody>
          <a:bodyPr>
            <a:normAutofit/>
          </a:bodyPr>
          <a:lstStyle/>
          <a:p>
            <a:pPr algn="l">
              <a:buFont typeface="Wingdings" panose="05000000000000000000" pitchFamily="2" charset="2"/>
              <a:buChar char="§"/>
            </a:pPr>
            <a:r>
              <a:rPr lang="en-US" b="1" i="0" dirty="0">
                <a:solidFill>
                  <a:schemeClr val="tx1"/>
                </a:solidFill>
                <a:effectLst/>
              </a:rPr>
              <a:t>Know what you’re working towards</a:t>
            </a:r>
          </a:p>
          <a:p>
            <a:pPr algn="l">
              <a:buFont typeface="Wingdings" panose="05000000000000000000" pitchFamily="2" charset="2"/>
              <a:buChar char="§"/>
            </a:pPr>
            <a:r>
              <a:rPr lang="en-US" b="1" dirty="0">
                <a:solidFill>
                  <a:schemeClr val="tx1"/>
                </a:solidFill>
              </a:rPr>
              <a:t>Set goals focused on positivity, realism and objectives</a:t>
            </a:r>
          </a:p>
          <a:p>
            <a:pPr algn="l">
              <a:buFont typeface="Wingdings" panose="05000000000000000000" pitchFamily="2" charset="2"/>
              <a:buChar char="§"/>
            </a:pPr>
            <a:r>
              <a:rPr lang="en-US" b="1" i="0" dirty="0">
                <a:solidFill>
                  <a:schemeClr val="tx1"/>
                </a:solidFill>
                <a:effectLst/>
              </a:rPr>
              <a:t>Implement a positive mind</a:t>
            </a:r>
            <a:r>
              <a:rPr lang="en-US" b="1" dirty="0">
                <a:solidFill>
                  <a:schemeClr val="tx1"/>
                </a:solidFill>
              </a:rPr>
              <a:t>set (example)</a:t>
            </a:r>
          </a:p>
          <a:p>
            <a:pPr lvl="2">
              <a:buFont typeface="Wingdings" panose="05000000000000000000" pitchFamily="2" charset="2"/>
              <a:buChar char="§"/>
            </a:pPr>
            <a:r>
              <a:rPr lang="en-US" b="0" i="0" dirty="0">
                <a:solidFill>
                  <a:schemeClr val="tx1"/>
                </a:solidFill>
                <a:effectLst/>
              </a:rPr>
              <a:t>Incorrect: I won’t be late for class anymore</a:t>
            </a:r>
          </a:p>
          <a:p>
            <a:pPr lvl="2">
              <a:buFont typeface="Wingdings" panose="05000000000000000000" pitchFamily="2" charset="2"/>
              <a:buChar char="§"/>
            </a:pPr>
            <a:r>
              <a:rPr lang="en-US" b="0" i="0" dirty="0">
                <a:solidFill>
                  <a:schemeClr val="tx1"/>
                </a:solidFill>
                <a:effectLst/>
              </a:rPr>
              <a:t>Correct: I will make it on time for all my classes</a:t>
            </a:r>
          </a:p>
          <a:p>
            <a:pPr lvl="2">
              <a:buFont typeface="Wingdings" panose="05000000000000000000" pitchFamily="2" charset="2"/>
              <a:buChar char="§"/>
            </a:pPr>
            <a:r>
              <a:rPr lang="en-US" b="0" i="0" dirty="0">
                <a:solidFill>
                  <a:schemeClr val="tx1"/>
                </a:solidFill>
                <a:effectLst/>
              </a:rPr>
              <a:t>Incorrect: I won’t fail my philosophy class</a:t>
            </a:r>
          </a:p>
          <a:p>
            <a:pPr lvl="2">
              <a:buFont typeface="Wingdings" panose="05000000000000000000" pitchFamily="2" charset="2"/>
              <a:buChar char="§"/>
            </a:pPr>
            <a:r>
              <a:rPr lang="en-US" b="0" i="0" dirty="0">
                <a:solidFill>
                  <a:schemeClr val="tx1"/>
                </a:solidFill>
                <a:effectLst/>
              </a:rPr>
              <a:t>Correct: I will get an A in my philosophy class</a:t>
            </a:r>
          </a:p>
          <a:p>
            <a:pPr algn="l">
              <a:buFont typeface="Wingdings" panose="05000000000000000000" pitchFamily="2" charset="2"/>
              <a:buChar char="§"/>
            </a:pPr>
            <a:r>
              <a:rPr lang="en-US" b="1" dirty="0">
                <a:solidFill>
                  <a:schemeClr val="tx1"/>
                </a:solidFill>
              </a:rPr>
              <a:t>Be realistic (set a SMART goal – examples next slides)</a:t>
            </a:r>
          </a:p>
          <a:p>
            <a:pPr algn="l">
              <a:buFont typeface="Wingdings" panose="05000000000000000000" pitchFamily="2" charset="2"/>
              <a:buChar char="§"/>
            </a:pPr>
            <a:r>
              <a:rPr lang="en-US" b="1" i="0" dirty="0">
                <a:solidFill>
                  <a:schemeClr val="tx1"/>
                </a:solidFill>
                <a:effectLst/>
              </a:rPr>
              <a:t>Set o</a:t>
            </a:r>
            <a:r>
              <a:rPr lang="en-US" b="1" dirty="0">
                <a:solidFill>
                  <a:schemeClr val="tx1"/>
                </a:solidFill>
              </a:rPr>
              <a:t>bjectives (examples next slides) </a:t>
            </a:r>
            <a:r>
              <a:rPr lang="en-US" b="0" i="0" dirty="0">
                <a:solidFill>
                  <a:srgbClr val="0F0707"/>
                </a:solidFill>
                <a:effectLst/>
                <a:latin typeface="-apple-system"/>
              </a:rPr>
              <a:t>Objectives should be seen as steps and tools you can use and take to reach your goals. Setting objectives makes your overall goal seem less daunting and more achievable. Rather than focusing on the overall goal, you can set your sights on smaller, less intimidating feats. </a:t>
            </a:r>
            <a:endParaRPr lang="en-US" b="1" i="0" dirty="0">
              <a:solidFill>
                <a:schemeClr val="tx1"/>
              </a:solidFill>
              <a:effectLst/>
            </a:endParaRPr>
          </a:p>
        </p:txBody>
      </p:sp>
      <p:sp>
        <p:nvSpPr>
          <p:cNvPr id="5" name="TextBox 4">
            <a:extLst>
              <a:ext uri="{FF2B5EF4-FFF2-40B4-BE49-F238E27FC236}">
                <a16:creationId xmlns:a16="http://schemas.microsoft.com/office/drawing/2014/main" id="{CD9039B8-FE4A-D519-42B0-376FF17F3683}"/>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https://selffa.com/academic-goals/</a:t>
            </a:r>
            <a:endParaRPr lang="en-US" sz="1200" i="1" dirty="0"/>
          </a:p>
        </p:txBody>
      </p:sp>
    </p:spTree>
    <p:extLst>
      <p:ext uri="{BB962C8B-B14F-4D97-AF65-F5344CB8AC3E}">
        <p14:creationId xmlns:p14="http://schemas.microsoft.com/office/powerpoint/2010/main" val="2539447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6C3206-94DB-552A-3A76-3568CB7E9E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1722D2-1493-141B-688C-6CF376C41BC1}"/>
              </a:ext>
            </a:extLst>
          </p:cNvPr>
          <p:cNvSpPr>
            <a:spLocks noGrp="1"/>
          </p:cNvSpPr>
          <p:nvPr>
            <p:ph type="title"/>
          </p:nvPr>
        </p:nvSpPr>
        <p:spPr/>
        <p:txBody>
          <a:bodyPr/>
          <a:lstStyle/>
          <a:p>
            <a:r>
              <a:rPr lang="en-US" dirty="0"/>
              <a:t>Habit 2: Set Goals </a:t>
            </a:r>
            <a:br>
              <a:rPr lang="en-US" dirty="0"/>
            </a:br>
            <a:r>
              <a:rPr lang="en-US" dirty="0"/>
              <a:t>Set s.m.a.r.t. Goals </a:t>
            </a:r>
          </a:p>
        </p:txBody>
      </p:sp>
      <p:pic>
        <p:nvPicPr>
          <p:cNvPr id="7" name="Picture 6">
            <a:extLst>
              <a:ext uri="{FF2B5EF4-FFF2-40B4-BE49-F238E27FC236}">
                <a16:creationId xmlns:a16="http://schemas.microsoft.com/office/drawing/2014/main" id="{9D78284B-782F-EC9A-81DB-F602E5A263EB}"/>
              </a:ext>
            </a:extLst>
          </p:cNvPr>
          <p:cNvPicPr>
            <a:picLocks noChangeAspect="1"/>
          </p:cNvPicPr>
          <p:nvPr/>
        </p:nvPicPr>
        <p:blipFill>
          <a:blip r:embed="rId2"/>
          <a:stretch>
            <a:fillRect/>
          </a:stretch>
        </p:blipFill>
        <p:spPr>
          <a:xfrm>
            <a:off x="2300607" y="1818273"/>
            <a:ext cx="7590786" cy="5039727"/>
          </a:xfrm>
          <a:prstGeom prst="rect">
            <a:avLst/>
          </a:prstGeom>
        </p:spPr>
      </p:pic>
    </p:spTree>
    <p:extLst>
      <p:ext uri="{BB962C8B-B14F-4D97-AF65-F5344CB8AC3E}">
        <p14:creationId xmlns:p14="http://schemas.microsoft.com/office/powerpoint/2010/main" val="3539646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83D035-B03C-1AF1-12B2-FBD1B5F719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203FF8-06CF-5A80-A094-E5FDA957BA9D}"/>
              </a:ext>
            </a:extLst>
          </p:cNvPr>
          <p:cNvSpPr>
            <a:spLocks noGrp="1"/>
          </p:cNvSpPr>
          <p:nvPr>
            <p:ph type="title"/>
          </p:nvPr>
        </p:nvSpPr>
        <p:spPr/>
        <p:txBody>
          <a:bodyPr/>
          <a:lstStyle/>
          <a:p>
            <a:r>
              <a:rPr lang="en-US" dirty="0"/>
              <a:t>Habit 2: Set Goals </a:t>
            </a:r>
            <a:br>
              <a:rPr lang="en-US" dirty="0"/>
            </a:br>
            <a:r>
              <a:rPr lang="en-US" dirty="0"/>
              <a:t>Set S.M.A.R.T. Goals </a:t>
            </a:r>
          </a:p>
        </p:txBody>
      </p:sp>
      <p:sp>
        <p:nvSpPr>
          <p:cNvPr id="3" name="Content Placeholder 2">
            <a:extLst>
              <a:ext uri="{FF2B5EF4-FFF2-40B4-BE49-F238E27FC236}">
                <a16:creationId xmlns:a16="http://schemas.microsoft.com/office/drawing/2014/main" id="{BDED8A34-AAE4-BD57-E58D-91C6D7A63F85}"/>
              </a:ext>
            </a:extLst>
          </p:cNvPr>
          <p:cNvSpPr>
            <a:spLocks noGrp="1"/>
          </p:cNvSpPr>
          <p:nvPr>
            <p:ph idx="1"/>
          </p:nvPr>
        </p:nvSpPr>
        <p:spPr>
          <a:xfrm>
            <a:off x="581192" y="1828800"/>
            <a:ext cx="11029615" cy="4758612"/>
          </a:xfrm>
        </p:spPr>
        <p:txBody>
          <a:bodyPr>
            <a:normAutofit/>
          </a:bodyPr>
          <a:lstStyle/>
          <a:p>
            <a:pPr algn="l">
              <a:buFont typeface="Wingdings" panose="05000000000000000000" pitchFamily="2" charset="2"/>
              <a:buChar char="§"/>
            </a:pPr>
            <a:r>
              <a:rPr lang="en-US" sz="1600" b="1" i="0" dirty="0">
                <a:solidFill>
                  <a:schemeClr val="tx1"/>
                </a:solidFill>
                <a:effectLst/>
              </a:rPr>
              <a:t>S = Specific</a:t>
            </a:r>
          </a:p>
          <a:p>
            <a:pPr algn="l">
              <a:buFont typeface="Wingdings" panose="05000000000000000000" pitchFamily="2" charset="2"/>
              <a:buChar char="§"/>
            </a:pPr>
            <a:r>
              <a:rPr lang="en-US" sz="1600" b="0" i="0" dirty="0">
                <a:solidFill>
                  <a:schemeClr val="tx1"/>
                </a:solidFill>
                <a:effectLst/>
              </a:rPr>
              <a:t>Broad-based goals don’t help anyone achieve much. Sure, you could make yourself a goal of getting up earlier, but what does that mean, exactly? The goal is so unspecific that you can bend and flex it to fit your needs, rather than using the goal to better yourself.</a:t>
            </a:r>
          </a:p>
          <a:p>
            <a:pPr algn="l">
              <a:buFont typeface="Wingdings" panose="05000000000000000000" pitchFamily="2" charset="2"/>
              <a:buChar char="§"/>
            </a:pPr>
            <a:r>
              <a:rPr lang="en-US" sz="1600" b="0" i="0" dirty="0">
                <a:solidFill>
                  <a:schemeClr val="tx1"/>
                </a:solidFill>
                <a:effectLst/>
              </a:rPr>
              <a:t>And so, if you typically get up at 9 am every morning and decide you want to get up earlier, you could technically justify to yourself that 8:45 am is earlier. However, if you set the specific goal of getting up at 7:30 am every morning, not only will you achieve greater discipline, but you’ll probably get a lot more done in your day.</a:t>
            </a:r>
          </a:p>
          <a:p>
            <a:pPr algn="l">
              <a:buFont typeface="Wingdings" panose="05000000000000000000" pitchFamily="2" charset="2"/>
              <a:buChar char="§"/>
            </a:pPr>
            <a:r>
              <a:rPr lang="en-US" sz="1600" b="0" i="0" dirty="0">
                <a:solidFill>
                  <a:schemeClr val="tx1"/>
                </a:solidFill>
                <a:effectLst/>
              </a:rPr>
              <a:t>When setting specific goals, remember to define the who, what, where, why, and how of the goal. These specifics will help you attain your goal with more efficiency. Take the waking up earlier example:</a:t>
            </a:r>
          </a:p>
          <a:p>
            <a:pPr lvl="2">
              <a:buFont typeface="Wingdings" panose="05000000000000000000" pitchFamily="2" charset="2"/>
              <a:buChar char="§"/>
            </a:pPr>
            <a:r>
              <a:rPr lang="en-US" sz="1600" b="0" i="0" dirty="0">
                <a:solidFill>
                  <a:schemeClr val="tx1"/>
                </a:solidFill>
                <a:effectLst/>
              </a:rPr>
              <a:t>Incorrect: I want to wake up earlier.</a:t>
            </a:r>
          </a:p>
          <a:p>
            <a:pPr lvl="2">
              <a:buFont typeface="Wingdings" panose="05000000000000000000" pitchFamily="2" charset="2"/>
              <a:buChar char="§"/>
            </a:pPr>
            <a:r>
              <a:rPr lang="en-US" sz="1600" b="0" i="0" dirty="0">
                <a:solidFill>
                  <a:schemeClr val="tx1"/>
                </a:solidFill>
                <a:effectLst/>
              </a:rPr>
              <a:t>Correct: I want to set the alarm to wake up at 7:30 am every morning, so I can get extra work done, freeing up more time for sleep and extracurricular activities as well as improving my grades.</a:t>
            </a:r>
          </a:p>
        </p:txBody>
      </p:sp>
      <p:sp>
        <p:nvSpPr>
          <p:cNvPr id="5" name="TextBox 4">
            <a:extLst>
              <a:ext uri="{FF2B5EF4-FFF2-40B4-BE49-F238E27FC236}">
                <a16:creationId xmlns:a16="http://schemas.microsoft.com/office/drawing/2014/main" id="{F3527E17-1AB6-6B67-0558-D5EF32EEB59B}"/>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https://selffa.com/academic-goals/</a:t>
            </a:r>
            <a:endParaRPr lang="en-US" sz="1200" i="1" dirty="0"/>
          </a:p>
        </p:txBody>
      </p:sp>
    </p:spTree>
    <p:extLst>
      <p:ext uri="{BB962C8B-B14F-4D97-AF65-F5344CB8AC3E}">
        <p14:creationId xmlns:p14="http://schemas.microsoft.com/office/powerpoint/2010/main" val="3204846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895995-F05B-BAE5-B6ED-F06814F902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9EDE06-44D5-5101-5BF6-C07FAE97FA00}"/>
              </a:ext>
            </a:extLst>
          </p:cNvPr>
          <p:cNvSpPr>
            <a:spLocks noGrp="1"/>
          </p:cNvSpPr>
          <p:nvPr>
            <p:ph type="title"/>
          </p:nvPr>
        </p:nvSpPr>
        <p:spPr/>
        <p:txBody>
          <a:bodyPr/>
          <a:lstStyle/>
          <a:p>
            <a:r>
              <a:rPr lang="en-US" dirty="0"/>
              <a:t>Habit 2: Set Goals </a:t>
            </a:r>
            <a:br>
              <a:rPr lang="en-US" dirty="0"/>
            </a:br>
            <a:r>
              <a:rPr lang="en-US" dirty="0"/>
              <a:t>Set S.M.A.R.T. Goals </a:t>
            </a:r>
          </a:p>
        </p:txBody>
      </p:sp>
      <p:sp>
        <p:nvSpPr>
          <p:cNvPr id="3" name="Content Placeholder 2">
            <a:extLst>
              <a:ext uri="{FF2B5EF4-FFF2-40B4-BE49-F238E27FC236}">
                <a16:creationId xmlns:a16="http://schemas.microsoft.com/office/drawing/2014/main" id="{FD8D1552-35A1-E9BA-721D-2165DB2AB31B}"/>
              </a:ext>
            </a:extLst>
          </p:cNvPr>
          <p:cNvSpPr>
            <a:spLocks noGrp="1"/>
          </p:cNvSpPr>
          <p:nvPr>
            <p:ph idx="1"/>
          </p:nvPr>
        </p:nvSpPr>
        <p:spPr>
          <a:xfrm>
            <a:off x="581192" y="1828800"/>
            <a:ext cx="11029615" cy="4758612"/>
          </a:xfrm>
        </p:spPr>
        <p:txBody>
          <a:bodyPr>
            <a:normAutofit/>
          </a:bodyPr>
          <a:lstStyle/>
          <a:p>
            <a:pPr marL="0" indent="0" algn="l">
              <a:buNone/>
            </a:pPr>
            <a:endParaRPr lang="en-US" b="0" i="0" dirty="0">
              <a:solidFill>
                <a:srgbClr val="0F0707"/>
              </a:solidFill>
              <a:effectLst/>
              <a:latin typeface="-apple-system"/>
            </a:endParaRPr>
          </a:p>
          <a:p>
            <a:pPr algn="l">
              <a:buFont typeface="Wingdings" panose="05000000000000000000" pitchFamily="2" charset="2"/>
              <a:buChar char="§"/>
            </a:pPr>
            <a:r>
              <a:rPr lang="en-US" b="1" i="0" dirty="0">
                <a:solidFill>
                  <a:schemeClr val="tx1"/>
                </a:solidFill>
                <a:effectLst/>
              </a:rPr>
              <a:t>M = Measurable</a:t>
            </a:r>
          </a:p>
          <a:p>
            <a:pPr algn="l">
              <a:buFont typeface="Wingdings" panose="05000000000000000000" pitchFamily="2" charset="2"/>
              <a:buChar char="§"/>
            </a:pPr>
            <a:r>
              <a:rPr lang="en-US" b="0" i="0" dirty="0">
                <a:solidFill>
                  <a:schemeClr val="tx1"/>
                </a:solidFill>
                <a:effectLst/>
              </a:rPr>
              <a:t>If you wish to track your progress—and most people do—your goals should be measurable. Rather than throwing a blanket statement out there of wanting to raise your grades, you should set a measurable goal.</a:t>
            </a:r>
          </a:p>
          <a:p>
            <a:pPr algn="l">
              <a:buFont typeface="Wingdings" panose="05000000000000000000" pitchFamily="2" charset="2"/>
              <a:buChar char="§"/>
            </a:pPr>
            <a:r>
              <a:rPr lang="en-US" b="0" i="0" dirty="0">
                <a:solidFill>
                  <a:schemeClr val="tx1"/>
                </a:solidFill>
                <a:effectLst/>
              </a:rPr>
              <a:t>Ask yourself how much, how many, and how you’ll know when it’s accomplished. Otherwise, your goal is some outlandish dream floating around that doesn’t really have an endpoint. If you want to improve your grades, set a letter goal. Perhaps you’re currently at a C in a certain class, and you want to be at a B. That’s a measurable goal.</a:t>
            </a:r>
          </a:p>
        </p:txBody>
      </p:sp>
      <p:sp>
        <p:nvSpPr>
          <p:cNvPr id="5" name="TextBox 4">
            <a:extLst>
              <a:ext uri="{FF2B5EF4-FFF2-40B4-BE49-F238E27FC236}">
                <a16:creationId xmlns:a16="http://schemas.microsoft.com/office/drawing/2014/main" id="{28A6CF6F-DA31-2D4D-96FD-2D5944778AF6}"/>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https://selffa.com/academic-goals/</a:t>
            </a:r>
            <a:endParaRPr lang="en-US" sz="1200" i="1" dirty="0"/>
          </a:p>
        </p:txBody>
      </p:sp>
    </p:spTree>
    <p:extLst>
      <p:ext uri="{BB962C8B-B14F-4D97-AF65-F5344CB8AC3E}">
        <p14:creationId xmlns:p14="http://schemas.microsoft.com/office/powerpoint/2010/main" val="2885319401"/>
      </p:ext>
    </p:extLst>
  </p:cSld>
  <p:clrMapOvr>
    <a:masterClrMapping/>
  </p:clrMapOvr>
</p:sld>
</file>

<file path=ppt/theme/theme1.xml><?xml version="1.0" encoding="utf-8"?>
<a:theme xmlns:a="http://schemas.openxmlformats.org/drawingml/2006/main" name="Dividend">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
  <TotalTime>1001</TotalTime>
  <Words>1791</Words>
  <Application>Microsoft Office PowerPoint</Application>
  <PresentationFormat>Widescreen</PresentationFormat>
  <Paragraphs>115</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-apple-system</vt:lpstr>
      <vt:lpstr>Arial</vt:lpstr>
      <vt:lpstr>Gill Sans MT</vt:lpstr>
      <vt:lpstr>Segoe UI</vt:lpstr>
      <vt:lpstr>Wingdings</vt:lpstr>
      <vt:lpstr>Wingdings 2</vt:lpstr>
      <vt:lpstr>Dividend</vt:lpstr>
      <vt:lpstr>Creating healthy academic habits</vt:lpstr>
      <vt:lpstr>habits that we’ll cover in this webinar series:</vt:lpstr>
      <vt:lpstr>Habit 1: stay motivated </vt:lpstr>
      <vt:lpstr>How to get motivated?</vt:lpstr>
      <vt:lpstr>What if I lose motivation?</vt:lpstr>
      <vt:lpstr>Habit 2: Set Goals  What to keep in mind</vt:lpstr>
      <vt:lpstr>Habit 2: Set Goals  Set s.m.a.r.t. Goals </vt:lpstr>
      <vt:lpstr>Habit 2: Set Goals  Set S.M.A.R.T. Goals </vt:lpstr>
      <vt:lpstr>Habit 2: Set Goals  Set S.M.A.R.T. Goals </vt:lpstr>
      <vt:lpstr>Habit 2: Set Goals  Set S.M.A.R.T. Goals </vt:lpstr>
      <vt:lpstr>Habit 2: Set Goals  Set S.M.A.R.T. Goals </vt:lpstr>
      <vt:lpstr>Habit 2: Set Goals  Set S.M.A.R.T. Goals </vt:lpstr>
      <vt:lpstr>Habit 3: Set objectives  </vt:lpstr>
      <vt:lpstr>Smart goal example 1 </vt:lpstr>
      <vt:lpstr>Smart goal example 2 </vt:lpstr>
      <vt:lpstr>Smart goal example 3</vt:lpstr>
      <vt:lpstr>Smart goal example 4 </vt:lpstr>
      <vt:lpstr>Reminder to: utilize CUNY SPH Resources – Tutoring, Career Services &amp; Counseling</vt:lpstr>
      <vt:lpstr>Reminder to: Practice positive affirmations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academic Stress support group</dc:title>
  <dc:creator>Ashley Harwood</dc:creator>
  <cp:lastModifiedBy>Ashley Harwood</cp:lastModifiedBy>
  <cp:revision>14</cp:revision>
  <dcterms:created xsi:type="dcterms:W3CDTF">2023-09-13T13:37:53Z</dcterms:created>
  <dcterms:modified xsi:type="dcterms:W3CDTF">2024-02-05T19:28:53Z</dcterms:modified>
</cp:coreProperties>
</file>