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7" r:id="rId4"/>
    <p:sldId id="262" r:id="rId5"/>
    <p:sldId id="276" r:id="rId6"/>
    <p:sldId id="277" r:id="rId7"/>
    <p:sldId id="278" r:id="rId8"/>
    <p:sldId id="279" r:id="rId9"/>
    <p:sldId id="280" r:id="rId10"/>
    <p:sldId id="271" r:id="rId11"/>
    <p:sldId id="268" r:id="rId12"/>
    <p:sldId id="269" r:id="rId13"/>
    <p:sldId id="270"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1/31/2024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1/31/2024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1/31/2024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1/31/2024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ph.cuny.edu/academics/academic-resources/quantitative-tutoring/" TargetMode="External"/><Relationship Id="rId2" Type="http://schemas.openxmlformats.org/officeDocument/2006/relationships/hyperlink" Target="https://sph.cuny.edu/academics/academic-resources/writing-assistance/" TargetMode="External"/><Relationship Id="rId1" Type="http://schemas.openxmlformats.org/officeDocument/2006/relationships/slideLayout" Target="../slideLayouts/slideLayout2.xml"/><Relationship Id="rId5" Type="http://schemas.openxmlformats.org/officeDocument/2006/relationships/hyperlink" Target="https://sph.cuny.edu/students/student-services/student-wellness/counseling-and-wellness-services/" TargetMode="External"/><Relationship Id="rId4" Type="http://schemas.openxmlformats.org/officeDocument/2006/relationships/hyperlink" Target="https://sph.cuny.edu/students/student-services/career-services/"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E49C8-6241-E33E-0807-A06D1D408616}"/>
              </a:ext>
            </a:extLst>
          </p:cNvPr>
          <p:cNvSpPr>
            <a:spLocks noGrp="1"/>
          </p:cNvSpPr>
          <p:nvPr>
            <p:ph type="ctrTitle"/>
          </p:nvPr>
        </p:nvSpPr>
        <p:spPr/>
        <p:txBody>
          <a:bodyPr/>
          <a:lstStyle/>
          <a:p>
            <a:r>
              <a:rPr lang="en-US" dirty="0"/>
              <a:t>Creating healthy academic habits</a:t>
            </a:r>
          </a:p>
        </p:txBody>
      </p:sp>
      <p:sp>
        <p:nvSpPr>
          <p:cNvPr id="3" name="Subtitle 2">
            <a:extLst>
              <a:ext uri="{FF2B5EF4-FFF2-40B4-BE49-F238E27FC236}">
                <a16:creationId xmlns:a16="http://schemas.microsoft.com/office/drawing/2014/main" id="{ECF29ED0-9F83-34DD-A65E-CC00D663EF73}"/>
              </a:ext>
            </a:extLst>
          </p:cNvPr>
          <p:cNvSpPr>
            <a:spLocks noGrp="1"/>
          </p:cNvSpPr>
          <p:nvPr>
            <p:ph type="subTitle" idx="1"/>
          </p:nvPr>
        </p:nvSpPr>
        <p:spPr/>
        <p:txBody>
          <a:bodyPr>
            <a:normAutofit fontScale="92500" lnSpcReduction="20000"/>
          </a:bodyPr>
          <a:lstStyle/>
          <a:p>
            <a:r>
              <a:rPr lang="en-US" dirty="0"/>
              <a:t>Webinar 1 – Time management </a:t>
            </a:r>
          </a:p>
          <a:p>
            <a:r>
              <a:rPr lang="en-US" dirty="0"/>
              <a:t>Facilitated by:  Ashley Harwood, </a:t>
            </a:r>
            <a:r>
              <a:rPr lang="en-US" dirty="0" err="1"/>
              <a:t>lmsw</a:t>
            </a:r>
            <a:r>
              <a:rPr lang="en-US" dirty="0"/>
              <a:t> (Counseling &amp; Wellness Services)</a:t>
            </a:r>
          </a:p>
        </p:txBody>
      </p:sp>
      <p:pic>
        <p:nvPicPr>
          <p:cNvPr id="5" name="Picture 4">
            <a:extLst>
              <a:ext uri="{FF2B5EF4-FFF2-40B4-BE49-F238E27FC236}">
                <a16:creationId xmlns:a16="http://schemas.microsoft.com/office/drawing/2014/main" id="{A0563811-940D-8010-91E4-AABF6AF220A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0204" y="731775"/>
            <a:ext cx="980886" cy="980886"/>
          </a:xfrm>
          <a:prstGeom prst="rect">
            <a:avLst/>
          </a:prstGeom>
        </p:spPr>
      </p:pic>
    </p:spTree>
    <p:extLst>
      <p:ext uri="{BB962C8B-B14F-4D97-AF65-F5344CB8AC3E}">
        <p14:creationId xmlns:p14="http://schemas.microsoft.com/office/powerpoint/2010/main" val="2181089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29CB-C402-968B-207A-78726A044D04}"/>
              </a:ext>
            </a:extLst>
          </p:cNvPr>
          <p:cNvSpPr>
            <a:spLocks noGrp="1"/>
          </p:cNvSpPr>
          <p:nvPr>
            <p:ph type="title"/>
          </p:nvPr>
        </p:nvSpPr>
        <p:spPr/>
        <p:txBody>
          <a:bodyPr/>
          <a:lstStyle/>
          <a:p>
            <a:r>
              <a:rPr lang="en-US" dirty="0"/>
              <a:t>Habit 8: utilize CUNY SPH Resources – Tutoring, Career Services &amp; Counseling</a:t>
            </a:r>
          </a:p>
        </p:txBody>
      </p:sp>
      <p:sp>
        <p:nvSpPr>
          <p:cNvPr id="3" name="Content Placeholder 2">
            <a:extLst>
              <a:ext uri="{FF2B5EF4-FFF2-40B4-BE49-F238E27FC236}">
                <a16:creationId xmlns:a16="http://schemas.microsoft.com/office/drawing/2014/main" id="{12F84801-78E0-CA04-A695-BB9720F89FC7}"/>
              </a:ext>
            </a:extLst>
          </p:cNvPr>
          <p:cNvSpPr>
            <a:spLocks noGrp="1"/>
          </p:cNvSpPr>
          <p:nvPr>
            <p:ph idx="1"/>
          </p:nvPr>
        </p:nvSpPr>
        <p:spPr>
          <a:xfrm>
            <a:off x="581192" y="1931438"/>
            <a:ext cx="11029615" cy="4851918"/>
          </a:xfrm>
        </p:spPr>
        <p:txBody>
          <a:bodyPr>
            <a:normAutofit fontScale="92500" lnSpcReduction="20000"/>
          </a:bodyPr>
          <a:lstStyle/>
          <a:p>
            <a:pPr marL="0" indent="0">
              <a:buNone/>
            </a:pPr>
            <a:r>
              <a:rPr lang="en-US" b="1" dirty="0"/>
              <a:t>For writing assistance: </a:t>
            </a:r>
          </a:p>
          <a:p>
            <a:r>
              <a:rPr lang="en-US" dirty="0"/>
              <a:t>One-on-one writing tutoring offered on Tues/Wed/Thurs (book online)</a:t>
            </a:r>
          </a:p>
          <a:p>
            <a:r>
              <a:rPr lang="en-US" dirty="0"/>
              <a:t>Drop in office hours (over Zoom) on Wed 4-5PM (link on website)</a:t>
            </a:r>
          </a:p>
          <a:p>
            <a:pPr marL="0" indent="0">
              <a:buNone/>
            </a:pPr>
            <a:r>
              <a:rPr lang="en-US" dirty="0">
                <a:hlinkClick r:id="rId2"/>
              </a:rPr>
              <a:t>https://sph.cuny.edu/academics/academic-resources/writing-assistance/</a:t>
            </a:r>
            <a:endParaRPr lang="en-US" dirty="0"/>
          </a:p>
          <a:p>
            <a:pPr marL="0" indent="0">
              <a:buNone/>
            </a:pPr>
            <a:endParaRPr lang="en-US" dirty="0"/>
          </a:p>
          <a:p>
            <a:pPr marL="0" indent="0">
              <a:buNone/>
            </a:pPr>
            <a:r>
              <a:rPr lang="en-US" b="1" dirty="0"/>
              <a:t>For quantitative tutoring: </a:t>
            </a:r>
          </a:p>
          <a:p>
            <a:r>
              <a:rPr lang="en-US" dirty="0"/>
              <a:t>Tutoring offered on Tues/Wed/Thurs (book online)</a:t>
            </a:r>
          </a:p>
          <a:p>
            <a:pPr marL="0" indent="0">
              <a:buNone/>
            </a:pPr>
            <a:r>
              <a:rPr lang="en-US" dirty="0">
                <a:hlinkClick r:id="rId3"/>
              </a:rPr>
              <a:t>https://sph.cuny.edu/academics/academic-resources/quantitative-tutoring/</a:t>
            </a:r>
            <a:endParaRPr lang="en-US" dirty="0"/>
          </a:p>
          <a:p>
            <a:pPr marL="0" indent="0">
              <a:buNone/>
            </a:pPr>
            <a:endParaRPr lang="en-US" dirty="0"/>
          </a:p>
          <a:p>
            <a:pPr marL="0" indent="0">
              <a:buNone/>
            </a:pPr>
            <a:r>
              <a:rPr lang="en-US" b="1" dirty="0"/>
              <a:t>Career Services: </a:t>
            </a:r>
            <a:endParaRPr lang="en-US" dirty="0"/>
          </a:p>
          <a:p>
            <a:pPr marL="0" indent="0">
              <a:buNone/>
            </a:pPr>
            <a:r>
              <a:rPr lang="en-US" dirty="0">
                <a:hlinkClick r:id="rId4"/>
              </a:rPr>
              <a:t>https://sph.cuny.edu/students/student-services/career-services/</a:t>
            </a:r>
            <a:endParaRPr lang="en-US" dirty="0"/>
          </a:p>
          <a:p>
            <a:pPr marL="0" indent="0">
              <a:buNone/>
            </a:pPr>
            <a:endParaRPr lang="en-US" dirty="0"/>
          </a:p>
          <a:p>
            <a:pPr marL="0" indent="0">
              <a:buNone/>
            </a:pPr>
            <a:r>
              <a:rPr lang="en-US" b="1" dirty="0"/>
              <a:t>Counseling &amp; Wellness: </a:t>
            </a:r>
            <a:endParaRPr lang="en-US" dirty="0"/>
          </a:p>
          <a:p>
            <a:pPr marL="0" indent="0">
              <a:buNone/>
            </a:pPr>
            <a:r>
              <a:rPr lang="en-US" dirty="0">
                <a:hlinkClick r:id="rId5"/>
              </a:rPr>
              <a:t>https://sph.cuny.edu/students/student-services/student-wellness/counseling-and-wellness-services/</a:t>
            </a:r>
            <a:endParaRPr lang="en-US" dirty="0"/>
          </a:p>
          <a:p>
            <a:endParaRPr lang="en-US" dirty="0"/>
          </a:p>
        </p:txBody>
      </p:sp>
    </p:spTree>
    <p:extLst>
      <p:ext uri="{BB962C8B-B14F-4D97-AF65-F5344CB8AC3E}">
        <p14:creationId xmlns:p14="http://schemas.microsoft.com/office/powerpoint/2010/main" val="359456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B223-67BF-3B21-2C62-186FA4E2B9E3}"/>
              </a:ext>
            </a:extLst>
          </p:cNvPr>
          <p:cNvSpPr>
            <a:spLocks noGrp="1"/>
          </p:cNvSpPr>
          <p:nvPr>
            <p:ph type="title"/>
          </p:nvPr>
        </p:nvSpPr>
        <p:spPr/>
        <p:txBody>
          <a:bodyPr/>
          <a:lstStyle/>
          <a:p>
            <a:r>
              <a:rPr lang="en-US" dirty="0"/>
              <a:t>Covey time management matrix (example)</a:t>
            </a:r>
          </a:p>
        </p:txBody>
      </p:sp>
      <p:pic>
        <p:nvPicPr>
          <p:cNvPr id="4" name="Picture 3">
            <a:extLst>
              <a:ext uri="{FF2B5EF4-FFF2-40B4-BE49-F238E27FC236}">
                <a16:creationId xmlns:a16="http://schemas.microsoft.com/office/drawing/2014/main" id="{5C86C369-69EC-A375-63D9-2D8381CD86C2}"/>
              </a:ext>
            </a:extLst>
          </p:cNvPr>
          <p:cNvPicPr/>
          <p:nvPr/>
        </p:nvPicPr>
        <p:blipFill>
          <a:blip r:embed="rId2"/>
          <a:stretch>
            <a:fillRect/>
          </a:stretch>
        </p:blipFill>
        <p:spPr>
          <a:xfrm>
            <a:off x="2883158" y="2174032"/>
            <a:ext cx="6468105" cy="4580335"/>
          </a:xfrm>
          <a:prstGeom prst="rect">
            <a:avLst/>
          </a:prstGeom>
        </p:spPr>
      </p:pic>
      <p:sp>
        <p:nvSpPr>
          <p:cNvPr id="5" name="TextBox 4">
            <a:extLst>
              <a:ext uri="{FF2B5EF4-FFF2-40B4-BE49-F238E27FC236}">
                <a16:creationId xmlns:a16="http://schemas.microsoft.com/office/drawing/2014/main" id="{36BCDBB7-CD82-53B5-3DAF-2434DD5D2EC9}"/>
              </a:ext>
            </a:extLst>
          </p:cNvPr>
          <p:cNvSpPr txBox="1"/>
          <p:nvPr/>
        </p:nvSpPr>
        <p:spPr>
          <a:xfrm>
            <a:off x="3564294" y="6587412"/>
            <a:ext cx="8578938" cy="276999"/>
          </a:xfrm>
          <a:prstGeom prst="rect">
            <a:avLst/>
          </a:prstGeom>
          <a:noFill/>
        </p:spPr>
        <p:txBody>
          <a:bodyPr wrap="square" rtlCol="0">
            <a:spAutoFit/>
          </a:bodyPr>
          <a:lstStyle/>
          <a:p>
            <a:pPr algn="r"/>
            <a:r>
              <a:rPr lang="en-US" sz="1200" dirty="0"/>
              <a:t>*Adapted from Illinois Graduate College </a:t>
            </a:r>
            <a:r>
              <a:rPr lang="en-US" sz="1200" i="1" dirty="0"/>
              <a:t>“Time Management 101” Workshop  </a:t>
            </a:r>
            <a:r>
              <a:rPr lang="en-US" sz="1200" dirty="0"/>
              <a:t>https://www.youtube.com/watch?v=h4uVZXuYfrk&amp;t=404s</a:t>
            </a:r>
            <a:endParaRPr lang="en-US" sz="1200" i="1" dirty="0"/>
          </a:p>
        </p:txBody>
      </p:sp>
    </p:spTree>
    <p:extLst>
      <p:ext uri="{BB962C8B-B14F-4D97-AF65-F5344CB8AC3E}">
        <p14:creationId xmlns:p14="http://schemas.microsoft.com/office/powerpoint/2010/main" val="30775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ADF7-A292-9761-4E26-59BB4A06275E}"/>
              </a:ext>
            </a:extLst>
          </p:cNvPr>
          <p:cNvSpPr>
            <a:spLocks noGrp="1"/>
          </p:cNvSpPr>
          <p:nvPr>
            <p:ph type="title"/>
          </p:nvPr>
        </p:nvSpPr>
        <p:spPr/>
        <p:txBody>
          <a:bodyPr/>
          <a:lstStyle/>
          <a:p>
            <a:r>
              <a:rPr lang="en-US" dirty="0"/>
              <a:t>Blank matrix</a:t>
            </a:r>
          </a:p>
        </p:txBody>
      </p:sp>
      <p:graphicFrame>
        <p:nvGraphicFramePr>
          <p:cNvPr id="7" name="Table 6">
            <a:extLst>
              <a:ext uri="{FF2B5EF4-FFF2-40B4-BE49-F238E27FC236}">
                <a16:creationId xmlns:a16="http://schemas.microsoft.com/office/drawing/2014/main" id="{9B99F146-C793-E186-99B4-79E7F6B69EBB}"/>
              </a:ext>
            </a:extLst>
          </p:cNvPr>
          <p:cNvGraphicFramePr>
            <a:graphicFrameLocks noGrp="1"/>
          </p:cNvGraphicFramePr>
          <p:nvPr>
            <p:extLst>
              <p:ext uri="{D42A27DB-BD31-4B8C-83A1-F6EECF244321}">
                <p14:modId xmlns:p14="http://schemas.microsoft.com/office/powerpoint/2010/main" val="3496512188"/>
              </p:ext>
            </p:extLst>
          </p:nvPr>
        </p:nvGraphicFramePr>
        <p:xfrm>
          <a:off x="1956816" y="2045964"/>
          <a:ext cx="8278368" cy="4600384"/>
        </p:xfrm>
        <a:graphic>
          <a:graphicData uri="http://schemas.openxmlformats.org/drawingml/2006/table">
            <a:tbl>
              <a:tblPr firstRow="1" bandRow="1">
                <a:tableStyleId>{5C22544A-7EE6-4342-B048-85BDC9FD1C3A}</a:tableStyleId>
              </a:tblPr>
              <a:tblGrid>
                <a:gridCol w="4139184">
                  <a:extLst>
                    <a:ext uri="{9D8B030D-6E8A-4147-A177-3AD203B41FA5}">
                      <a16:colId xmlns:a16="http://schemas.microsoft.com/office/drawing/2014/main" val="4218835651"/>
                    </a:ext>
                  </a:extLst>
                </a:gridCol>
                <a:gridCol w="4139184">
                  <a:extLst>
                    <a:ext uri="{9D8B030D-6E8A-4147-A177-3AD203B41FA5}">
                      <a16:colId xmlns:a16="http://schemas.microsoft.com/office/drawing/2014/main" val="3007786592"/>
                    </a:ext>
                  </a:extLst>
                </a:gridCol>
              </a:tblGrid>
              <a:tr h="2284329">
                <a:tc>
                  <a:txBody>
                    <a:bodyPr/>
                    <a:lstStyle/>
                    <a:p>
                      <a:r>
                        <a:rPr lang="en-US" u="sng" dirty="0">
                          <a:solidFill>
                            <a:schemeClr val="tx1"/>
                          </a:solidFill>
                        </a:rPr>
                        <a:t>IMPORTANT &amp;</a:t>
                      </a:r>
                      <a:r>
                        <a:rPr lang="en-US" u="sng" baseline="0" dirty="0">
                          <a:solidFill>
                            <a:schemeClr val="tx1"/>
                          </a:solidFill>
                        </a:rPr>
                        <a:t> URGENT</a:t>
                      </a:r>
                      <a:endParaRPr lang="en-US" u="sng" dirty="0">
                        <a:solidFill>
                          <a:schemeClr val="tx1"/>
                        </a:solidFill>
                      </a:endParaRPr>
                    </a:p>
                  </a:txBody>
                  <a:tcPr/>
                </a:tc>
                <a:tc>
                  <a:txBody>
                    <a:bodyPr/>
                    <a:lstStyle/>
                    <a:p>
                      <a:r>
                        <a:rPr lang="en-US" u="sng" dirty="0">
                          <a:solidFill>
                            <a:schemeClr val="tx1"/>
                          </a:solidFill>
                        </a:rPr>
                        <a:t>IMPORTANT</a:t>
                      </a:r>
                      <a:r>
                        <a:rPr lang="en-US" u="sng" baseline="0" dirty="0">
                          <a:solidFill>
                            <a:schemeClr val="tx1"/>
                          </a:solidFill>
                        </a:rPr>
                        <a:t> &amp; NOT URGENT </a:t>
                      </a:r>
                      <a:endParaRPr lang="en-US" u="sng" dirty="0">
                        <a:solidFill>
                          <a:schemeClr val="tx1"/>
                        </a:solidFill>
                      </a:endParaRPr>
                    </a:p>
                  </a:txBody>
                  <a:tcPr/>
                </a:tc>
                <a:extLst>
                  <a:ext uri="{0D108BD9-81ED-4DB2-BD59-A6C34878D82A}">
                    <a16:rowId xmlns:a16="http://schemas.microsoft.com/office/drawing/2014/main" val="512830814"/>
                  </a:ext>
                </a:extLst>
              </a:tr>
              <a:tr h="2316055">
                <a:tc>
                  <a:txBody>
                    <a:bodyPr/>
                    <a:lstStyle/>
                    <a:p>
                      <a:r>
                        <a:rPr lang="en-US" b="1" u="sng" dirty="0"/>
                        <a:t>NOT IMPORTANT &amp; URGENT </a:t>
                      </a:r>
                    </a:p>
                  </a:txBody>
                  <a:tcPr/>
                </a:tc>
                <a:tc>
                  <a:txBody>
                    <a:bodyPr/>
                    <a:lstStyle/>
                    <a:p>
                      <a:r>
                        <a:rPr lang="en-US" b="1" u="sng" dirty="0"/>
                        <a:t>NOT</a:t>
                      </a:r>
                      <a:r>
                        <a:rPr lang="en-US" b="1" u="sng" baseline="0" dirty="0"/>
                        <a:t> IMPORTANT &amp; NOT URGENT </a:t>
                      </a:r>
                      <a:endParaRPr lang="en-US" b="1" u="sng" dirty="0"/>
                    </a:p>
                  </a:txBody>
                  <a:tcPr/>
                </a:tc>
                <a:extLst>
                  <a:ext uri="{0D108BD9-81ED-4DB2-BD59-A6C34878D82A}">
                    <a16:rowId xmlns:a16="http://schemas.microsoft.com/office/drawing/2014/main" val="3815523408"/>
                  </a:ext>
                </a:extLst>
              </a:tr>
            </a:tbl>
          </a:graphicData>
        </a:graphic>
      </p:graphicFrame>
    </p:spTree>
    <p:extLst>
      <p:ext uri="{BB962C8B-B14F-4D97-AF65-F5344CB8AC3E}">
        <p14:creationId xmlns:p14="http://schemas.microsoft.com/office/powerpoint/2010/main" val="1883692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F9058-652B-3AD9-1C63-056106E1EC4C}"/>
              </a:ext>
            </a:extLst>
          </p:cNvPr>
          <p:cNvSpPr>
            <a:spLocks noGrp="1"/>
          </p:cNvSpPr>
          <p:nvPr>
            <p:ph type="title"/>
          </p:nvPr>
        </p:nvSpPr>
        <p:spPr/>
        <p:txBody>
          <a:bodyPr/>
          <a:lstStyle/>
          <a:p>
            <a:r>
              <a:rPr lang="en-US" dirty="0"/>
              <a:t>Long term goal planning (example)</a:t>
            </a:r>
          </a:p>
        </p:txBody>
      </p:sp>
      <p:pic>
        <p:nvPicPr>
          <p:cNvPr id="4" name="Picture 3">
            <a:extLst>
              <a:ext uri="{FF2B5EF4-FFF2-40B4-BE49-F238E27FC236}">
                <a16:creationId xmlns:a16="http://schemas.microsoft.com/office/drawing/2014/main" id="{109F7D52-EFBE-1211-4506-0D89F6A8511A}"/>
              </a:ext>
            </a:extLst>
          </p:cNvPr>
          <p:cNvPicPr/>
          <p:nvPr/>
        </p:nvPicPr>
        <p:blipFill>
          <a:blip r:embed="rId2"/>
          <a:stretch>
            <a:fillRect/>
          </a:stretch>
        </p:blipFill>
        <p:spPr>
          <a:xfrm>
            <a:off x="2136648" y="2086927"/>
            <a:ext cx="7897368" cy="4545521"/>
          </a:xfrm>
          <a:prstGeom prst="rect">
            <a:avLst/>
          </a:prstGeom>
        </p:spPr>
      </p:pic>
      <p:sp>
        <p:nvSpPr>
          <p:cNvPr id="5" name="TextBox 4">
            <a:extLst>
              <a:ext uri="{FF2B5EF4-FFF2-40B4-BE49-F238E27FC236}">
                <a16:creationId xmlns:a16="http://schemas.microsoft.com/office/drawing/2014/main" id="{2C9F4D4B-C900-8BDB-D871-BCC5CC77C1A4}"/>
              </a:ext>
            </a:extLst>
          </p:cNvPr>
          <p:cNvSpPr txBox="1"/>
          <p:nvPr/>
        </p:nvSpPr>
        <p:spPr>
          <a:xfrm>
            <a:off x="3523488" y="6583680"/>
            <a:ext cx="8619744" cy="276999"/>
          </a:xfrm>
          <a:prstGeom prst="rect">
            <a:avLst/>
          </a:prstGeom>
          <a:noFill/>
        </p:spPr>
        <p:txBody>
          <a:bodyPr wrap="square" rtlCol="0">
            <a:spAutoFit/>
          </a:bodyPr>
          <a:lstStyle/>
          <a:p>
            <a:pPr algn="r"/>
            <a:r>
              <a:rPr lang="en-US" sz="1200" dirty="0"/>
              <a:t>*Adapted from Illinois Graduate College </a:t>
            </a:r>
            <a:r>
              <a:rPr lang="en-US" sz="1200" i="1" dirty="0"/>
              <a:t>“Time Management 101” Workshop  </a:t>
            </a:r>
            <a:r>
              <a:rPr lang="en-US" sz="1200" dirty="0"/>
              <a:t>https://www.youtube.com/watch?v=h4uVZXuYfrk&amp;t=404s</a:t>
            </a:r>
            <a:endParaRPr lang="en-US" sz="1200" i="1" dirty="0"/>
          </a:p>
        </p:txBody>
      </p:sp>
    </p:spTree>
    <p:extLst>
      <p:ext uri="{BB962C8B-B14F-4D97-AF65-F5344CB8AC3E}">
        <p14:creationId xmlns:p14="http://schemas.microsoft.com/office/powerpoint/2010/main" val="4204318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1F268-1541-4AF9-20A3-96FCEC0C78F1}"/>
              </a:ext>
            </a:extLst>
          </p:cNvPr>
          <p:cNvSpPr>
            <a:spLocks noGrp="1"/>
          </p:cNvSpPr>
          <p:nvPr>
            <p:ph type="title"/>
          </p:nvPr>
        </p:nvSpPr>
        <p:spPr/>
        <p:txBody>
          <a:bodyPr/>
          <a:lstStyle/>
          <a:p>
            <a:r>
              <a:rPr lang="en-US" dirty="0"/>
              <a:t>Takeaway – practice positive affirmations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BE5888D-A834-679A-660A-5E729783F899}"/>
              </a:ext>
            </a:extLst>
          </p:cNvPr>
          <p:cNvSpPr>
            <a:spLocks noGrp="1"/>
          </p:cNvSpPr>
          <p:nvPr>
            <p:ph idx="1"/>
          </p:nvPr>
        </p:nvSpPr>
        <p:spPr/>
        <p:txBody>
          <a:bodyPr/>
          <a:lstStyle/>
          <a:p>
            <a:pPr>
              <a:buFont typeface="Wingdings" panose="05000000000000000000" pitchFamily="2" charset="2"/>
              <a:buChar char="Ø"/>
            </a:pPr>
            <a:r>
              <a:rPr lang="en-US" sz="1800" i="1" dirty="0"/>
              <a:t>“I can do this”</a:t>
            </a:r>
          </a:p>
          <a:p>
            <a:pPr>
              <a:buFont typeface="Wingdings" panose="05000000000000000000" pitchFamily="2" charset="2"/>
              <a:buChar char="Ø"/>
            </a:pPr>
            <a:r>
              <a:rPr lang="en-US" sz="1800" i="1" dirty="0"/>
              <a:t>“It will all work out”</a:t>
            </a:r>
          </a:p>
          <a:p>
            <a:pPr>
              <a:buFont typeface="Wingdings" panose="05000000000000000000" pitchFamily="2" charset="2"/>
              <a:buChar char="Ø"/>
            </a:pPr>
            <a:r>
              <a:rPr lang="en-US" sz="1800" i="1" dirty="0"/>
              <a:t>“I’m </a:t>
            </a:r>
            <a:r>
              <a:rPr lang="en-US" i="1" dirty="0"/>
              <a:t>putting the </a:t>
            </a:r>
            <a:r>
              <a:rPr lang="en-US" sz="1800" i="1" dirty="0"/>
              <a:t>work in, I can trust the process”</a:t>
            </a:r>
          </a:p>
          <a:p>
            <a:pPr>
              <a:buFont typeface="Wingdings" panose="05000000000000000000" pitchFamily="2" charset="2"/>
              <a:buChar char="Ø"/>
            </a:pPr>
            <a:r>
              <a:rPr lang="en-US" sz="1800" i="1" dirty="0"/>
              <a:t>“One step at a time” </a:t>
            </a:r>
          </a:p>
          <a:p>
            <a:pPr>
              <a:buFont typeface="Wingdings" panose="05000000000000000000" pitchFamily="2" charset="2"/>
              <a:buChar char="Ø"/>
            </a:pPr>
            <a:r>
              <a:rPr lang="en-US" sz="1800" i="1" dirty="0"/>
              <a:t>“I tried my best and that’s enough” </a:t>
            </a:r>
          </a:p>
          <a:p>
            <a:endParaRPr lang="en-US" dirty="0"/>
          </a:p>
        </p:txBody>
      </p:sp>
    </p:spTree>
    <p:extLst>
      <p:ext uri="{BB962C8B-B14F-4D97-AF65-F5344CB8AC3E}">
        <p14:creationId xmlns:p14="http://schemas.microsoft.com/office/powerpoint/2010/main" val="265803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D19BB0-44E8-B2FA-E1B3-E9C393563235}"/>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Time Management</a:t>
            </a: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(This Time!)</a:t>
            </a:r>
            <a:endPar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G</a:t>
            </a: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oal Setting</a:t>
            </a: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Self Care</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Mindfulness</a:t>
            </a:r>
          </a:p>
          <a:p>
            <a:pPr marL="0" marR="0">
              <a:lnSpc>
                <a:spcPct val="107000"/>
              </a:lnSpc>
              <a:spcBef>
                <a:spcPts val="0"/>
              </a:spcBef>
              <a:spcAft>
                <a:spcPts val="800"/>
              </a:spcAft>
            </a:pP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Stress Reduction</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Combating Perfectionism </a:t>
            </a:r>
          </a:p>
          <a:p>
            <a:pPr marL="0" marR="0">
              <a:lnSpc>
                <a:spcPct val="107000"/>
              </a:lnSpc>
              <a:spcBef>
                <a:spcPts val="0"/>
              </a:spcBef>
              <a:spcAft>
                <a:spcPts val="800"/>
              </a:spcAft>
            </a:pPr>
            <a:r>
              <a:rPr lang="en-US" kern="0"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Building Positive Self Talk </a:t>
            </a:r>
            <a:endPar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endParaRPr>
          </a:p>
          <a:p>
            <a:endParaRPr lang="en-US" dirty="0"/>
          </a:p>
        </p:txBody>
      </p:sp>
      <p:sp>
        <p:nvSpPr>
          <p:cNvPr id="5" name="Title 4">
            <a:extLst>
              <a:ext uri="{FF2B5EF4-FFF2-40B4-BE49-F238E27FC236}">
                <a16:creationId xmlns:a16="http://schemas.microsoft.com/office/drawing/2014/main" id="{569C8575-02EB-F5FF-DEC8-AFD243019293}"/>
              </a:ext>
            </a:extLst>
          </p:cNvPr>
          <p:cNvSpPr>
            <a:spLocks noGrp="1"/>
          </p:cNvSpPr>
          <p:nvPr>
            <p:ph type="title"/>
          </p:nvPr>
        </p:nvSpPr>
        <p:spPr/>
        <p:txBody>
          <a:bodyPr/>
          <a:lstStyle/>
          <a:p>
            <a:r>
              <a:rPr lang="en-US" dirty="0"/>
              <a:t>habits that we’ll cover in this webinar series:</a:t>
            </a:r>
          </a:p>
        </p:txBody>
      </p:sp>
    </p:spTree>
    <p:extLst>
      <p:ext uri="{BB962C8B-B14F-4D97-AF65-F5344CB8AC3E}">
        <p14:creationId xmlns:p14="http://schemas.microsoft.com/office/powerpoint/2010/main" val="300205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3B07-C748-4AD4-F02C-422FEE121724}"/>
              </a:ext>
            </a:extLst>
          </p:cNvPr>
          <p:cNvSpPr>
            <a:spLocks noGrp="1"/>
          </p:cNvSpPr>
          <p:nvPr>
            <p:ph type="title"/>
          </p:nvPr>
        </p:nvSpPr>
        <p:spPr/>
        <p:txBody>
          <a:bodyPr/>
          <a:lstStyle/>
          <a:p>
            <a:r>
              <a:rPr lang="en-US" dirty="0"/>
              <a:t>Habit 1: Take an inventory of how you’re using your time</a:t>
            </a:r>
          </a:p>
        </p:txBody>
      </p:sp>
      <p:sp>
        <p:nvSpPr>
          <p:cNvPr id="3" name="Content Placeholder 2">
            <a:extLst>
              <a:ext uri="{FF2B5EF4-FFF2-40B4-BE49-F238E27FC236}">
                <a16:creationId xmlns:a16="http://schemas.microsoft.com/office/drawing/2014/main" id="{E804AC21-8DD4-165E-FDBA-A73B7E64041B}"/>
              </a:ext>
            </a:extLst>
          </p:cNvPr>
          <p:cNvSpPr>
            <a:spLocks noGrp="1"/>
          </p:cNvSpPr>
          <p:nvPr>
            <p:ph idx="1"/>
          </p:nvPr>
        </p:nvSpPr>
        <p:spPr/>
        <p:txBody>
          <a:bodyPr/>
          <a:lstStyle/>
          <a:p>
            <a:r>
              <a:rPr lang="en-US" dirty="0"/>
              <a:t>We all have 168 hours in a week – How are you using those hours? </a:t>
            </a:r>
          </a:p>
          <a:p>
            <a:r>
              <a:rPr lang="en-US" dirty="0"/>
              <a:t>sleep, class time, studying, work, eating, exercising, traveling/commute, getting ready/grooming, chores/errands, spiritual activities, socializing, social media/texting/email, etc. </a:t>
            </a:r>
          </a:p>
          <a:p>
            <a:r>
              <a:rPr lang="en-US" dirty="0"/>
              <a:t>College students spend on average 27 hours per week on social media, texting and video gaming.</a:t>
            </a:r>
          </a:p>
        </p:txBody>
      </p:sp>
      <p:sp>
        <p:nvSpPr>
          <p:cNvPr id="5" name="TextBox 4">
            <a:extLst>
              <a:ext uri="{FF2B5EF4-FFF2-40B4-BE49-F238E27FC236}">
                <a16:creationId xmlns:a16="http://schemas.microsoft.com/office/drawing/2014/main" id="{09BA51B1-BB4E-4F30-6563-01092915BFAD}"/>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Illinois Graduate College </a:t>
            </a:r>
            <a:r>
              <a:rPr lang="en-US" sz="1200" i="1" dirty="0"/>
              <a:t>“Time Management 101” Workshop  </a:t>
            </a:r>
            <a:r>
              <a:rPr lang="en-US" sz="1200" dirty="0"/>
              <a:t>https://www.youtube.com/watch?v=h4uVZXuYfrk&amp;t=404s</a:t>
            </a:r>
            <a:endParaRPr lang="en-US" sz="1200" i="1" dirty="0"/>
          </a:p>
        </p:txBody>
      </p:sp>
    </p:spTree>
    <p:extLst>
      <p:ext uri="{BB962C8B-B14F-4D97-AF65-F5344CB8AC3E}">
        <p14:creationId xmlns:p14="http://schemas.microsoft.com/office/powerpoint/2010/main" val="340183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2: create a schedule  </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p:txBody>
          <a:bodyPr/>
          <a:lstStyle/>
          <a:p>
            <a:pPr>
              <a:lnSpc>
                <a:spcPct val="107000"/>
              </a:lnSpc>
              <a:spcBef>
                <a:spcPts val="0"/>
              </a:spcBef>
              <a:spcAft>
                <a:spcPts val="800"/>
              </a:spcAft>
              <a:tabLst>
                <a:tab pos="457200" algn="l"/>
              </a:tabLst>
            </a:pPr>
            <a:r>
              <a:rPr lang="en-US" kern="0" dirty="0">
                <a:effectLst/>
                <a:latin typeface="Segoe UI" panose="020B0502040204020203" pitchFamily="34" charset="0"/>
                <a:ea typeface="Times New Roman" panose="02020603050405020304" pitchFamily="18" charset="0"/>
                <a:cs typeface="Segoe UI" panose="020B0502040204020203" pitchFamily="34" charset="0"/>
              </a:rPr>
              <a:t>Use a planner or digital tools to create a daily/weekly/monthly schedule, allocating specific time slots for studying, assignments, work and relaxation</a:t>
            </a:r>
          </a:p>
          <a:p>
            <a:pPr>
              <a:lnSpc>
                <a:spcPct val="107000"/>
              </a:lnSpc>
              <a:spcBef>
                <a:spcPts val="0"/>
              </a:spcBef>
              <a:spcAft>
                <a:spcPts val="800"/>
              </a:spcAft>
              <a:tabLst>
                <a:tab pos="457200" algn="l"/>
              </a:tabLst>
            </a:pPr>
            <a:r>
              <a:rPr lang="en-US" kern="0" dirty="0">
                <a:effectLst/>
                <a:latin typeface="Segoe UI" panose="020B0502040204020203" pitchFamily="34" charset="0"/>
                <a:ea typeface="Times New Roman" panose="02020603050405020304" pitchFamily="18" charset="0"/>
                <a:cs typeface="Segoe UI" panose="020B0502040204020203" pitchFamily="34" charset="0"/>
              </a:rPr>
              <a:t>Prioritize academic tasks – break down large projects into smaller, manageable tasks and prioritize them based on deadlines and importance </a:t>
            </a:r>
          </a:p>
          <a:p>
            <a:pPr>
              <a:lnSpc>
                <a:spcPct val="107000"/>
              </a:lnSpc>
              <a:spcBef>
                <a:spcPts val="0"/>
              </a:spcBef>
              <a:spcAft>
                <a:spcPts val="800"/>
              </a:spcAft>
              <a:tabLst>
                <a:tab pos="457200" algn="l"/>
              </a:tabLst>
            </a:pPr>
            <a:r>
              <a:rPr lang="en-US" dirty="0">
                <a:latin typeface="Segoe UI" panose="020B0502040204020203" pitchFamily="34" charset="0"/>
                <a:cs typeface="Segoe UI" panose="020B0502040204020203" pitchFamily="34" charset="0"/>
              </a:rPr>
              <a:t>Have a weekly schedule planned out (know what you need to get done each day) – some find that Sundays are a good time to plan out the week ahead</a:t>
            </a:r>
          </a:p>
          <a:p>
            <a:pPr>
              <a:lnSpc>
                <a:spcPct val="107000"/>
              </a:lnSpc>
              <a:spcBef>
                <a:spcPts val="0"/>
              </a:spcBef>
              <a:spcAft>
                <a:spcPts val="800"/>
              </a:spcAft>
              <a:tabLst>
                <a:tab pos="457200" algn="l"/>
              </a:tabLst>
            </a:pPr>
            <a:r>
              <a:rPr lang="en-US" dirty="0">
                <a:latin typeface="Segoe UI" panose="020B0502040204020203" pitchFamily="34" charset="0"/>
                <a:cs typeface="Segoe UI" panose="020B0502040204020203" pitchFamily="34" charset="0"/>
              </a:rPr>
              <a:t>Plan out your day the night before </a:t>
            </a:r>
          </a:p>
          <a:p>
            <a:pPr>
              <a:lnSpc>
                <a:spcPct val="107000"/>
              </a:lnSpc>
              <a:spcBef>
                <a:spcPts val="0"/>
              </a:spcBef>
              <a:spcAft>
                <a:spcPts val="800"/>
              </a:spcAft>
              <a:tabLst>
                <a:tab pos="457200" algn="l"/>
              </a:tabLst>
            </a:pPr>
            <a:endParaRPr lang="en-US" sz="1800" kern="100"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272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3: Find a good place to study</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p:txBody>
          <a:bodyPr/>
          <a:lstStyle/>
          <a:p>
            <a:pPr algn="l">
              <a:buFont typeface="Wingdings" panose="05000000000000000000" pitchFamily="2" charset="2"/>
              <a:buChar char="§"/>
            </a:pPr>
            <a:r>
              <a:rPr lang="en-US" b="0" i="0" dirty="0">
                <a:solidFill>
                  <a:srgbClr val="1F1F1F"/>
                </a:solidFill>
                <a:effectLst/>
                <a:latin typeface="Source Sans Pro" panose="020B0503030403020204" pitchFamily="34" charset="0"/>
              </a:rPr>
              <a:t>Finding a good location to study is one of the most important elements of studying well. Look for a quiet place with minimal distractions—someplace where you’ll be able to focus, and won’t be interrupted by loud sounds or people who constantly want your attention.</a:t>
            </a:r>
          </a:p>
          <a:p>
            <a:pPr algn="l"/>
            <a:r>
              <a:rPr lang="en-US" b="0" i="0" dirty="0">
                <a:solidFill>
                  <a:srgbClr val="1F1F1F"/>
                </a:solidFill>
                <a:effectLst/>
                <a:latin typeface="Source Sans Pro" panose="020B0503030403020204" pitchFamily="34" charset="0"/>
              </a:rPr>
              <a:t>A school or public library, a coffee shop, or a quiet corner of your house can all be good places to start. </a:t>
            </a:r>
            <a:r>
              <a:rPr lang="en-US" sz="1800" kern="0" dirty="0">
                <a:solidFill>
                  <a:srgbClr val="212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kern="1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5B62357-77F9-1E89-56B7-1B713FCA684F}"/>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https://www.coursera.org/articles/study-habits</a:t>
            </a:r>
            <a:endParaRPr lang="en-US" sz="1200" i="1" dirty="0"/>
          </a:p>
        </p:txBody>
      </p:sp>
    </p:spTree>
    <p:extLst>
      <p:ext uri="{BB962C8B-B14F-4D97-AF65-F5344CB8AC3E}">
        <p14:creationId xmlns:p14="http://schemas.microsoft.com/office/powerpoint/2010/main" val="201877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4: Minimize distractions </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p:txBody>
          <a:bodyPr>
            <a:noAutofit/>
          </a:bodyPr>
          <a:lstStyle/>
          <a:p>
            <a:pPr algn="l">
              <a:buFont typeface="Wingdings" panose="05000000000000000000" pitchFamily="2" charset="2"/>
              <a:buChar char="§"/>
            </a:pPr>
            <a:r>
              <a:rPr lang="en-US" b="0" i="0" dirty="0">
                <a:effectLst/>
                <a:latin typeface="Segoe UI" panose="020B0502040204020203" pitchFamily="34" charset="0"/>
                <a:cs typeface="Segoe UI" panose="020B0502040204020203" pitchFamily="34" charset="0"/>
              </a:rPr>
              <a:t>Picking a good location to study can be the first step in keeping yourself focused on your work. But there are many types of distractions that can reach you no matter where you choose to work. Here are some tips on minimizing these distractions:</a:t>
            </a:r>
          </a:p>
          <a:p>
            <a:pPr algn="l">
              <a:buFont typeface="Wingdings" panose="05000000000000000000" pitchFamily="2" charset="2"/>
              <a:buChar char="§"/>
            </a:pPr>
            <a:r>
              <a:rPr lang="en-US" b="1" i="0" dirty="0">
                <a:effectLst/>
                <a:latin typeface="Segoe UI" panose="020B0502040204020203" pitchFamily="34" charset="0"/>
                <a:cs typeface="Segoe UI" panose="020B0502040204020203" pitchFamily="34" charset="0"/>
              </a:rPr>
              <a:t>Turn off your </a:t>
            </a:r>
            <a:r>
              <a:rPr lang="en-US" b="1" i="0" dirty="0" err="1">
                <a:effectLst/>
                <a:latin typeface="Segoe UI" panose="020B0502040204020203" pitchFamily="34" charset="0"/>
                <a:cs typeface="Segoe UI" panose="020B0502040204020203" pitchFamily="34" charset="0"/>
              </a:rPr>
              <a:t>wifi</a:t>
            </a:r>
            <a:r>
              <a:rPr lang="en-US" b="1" i="0" dirty="0">
                <a:effectLst/>
                <a:latin typeface="Segoe UI" panose="020B0502040204020203" pitchFamily="34" charset="0"/>
                <a:cs typeface="Segoe UI" panose="020B0502040204020203" pitchFamily="34" charset="0"/>
              </a:rPr>
              <a:t>: </a:t>
            </a:r>
            <a:r>
              <a:rPr lang="en-US" b="0" i="0" dirty="0">
                <a:effectLst/>
                <a:latin typeface="Segoe UI" panose="020B0502040204020203" pitchFamily="34" charset="0"/>
                <a:cs typeface="Segoe UI" panose="020B0502040204020203" pitchFamily="34" charset="0"/>
              </a:rPr>
              <a:t>If you’re working on a computer and you don’t need your </a:t>
            </a:r>
            <a:r>
              <a:rPr lang="en-US" b="0" i="0" dirty="0" err="1">
                <a:effectLst/>
                <a:latin typeface="Segoe UI" panose="020B0502040204020203" pitchFamily="34" charset="0"/>
                <a:cs typeface="Segoe UI" panose="020B0502040204020203" pitchFamily="34" charset="0"/>
              </a:rPr>
              <a:t>wifi</a:t>
            </a:r>
            <a:r>
              <a:rPr lang="en-US" b="0" i="0" dirty="0">
                <a:effectLst/>
                <a:latin typeface="Segoe UI" panose="020B0502040204020203" pitchFamily="34" charset="0"/>
                <a:cs typeface="Segoe UI" panose="020B0502040204020203" pitchFamily="34" charset="0"/>
              </a:rPr>
              <a:t>, try turning it off. This can keep you from inadvertently wandering into the distracting parts of the internet.</a:t>
            </a:r>
          </a:p>
          <a:p>
            <a:pPr algn="l">
              <a:buFont typeface="Wingdings" panose="05000000000000000000" pitchFamily="2" charset="2"/>
              <a:buChar char="§"/>
            </a:pPr>
            <a:r>
              <a:rPr lang="en-US" b="1" i="0" dirty="0">
                <a:effectLst/>
                <a:latin typeface="Segoe UI" panose="020B0502040204020203" pitchFamily="34" charset="0"/>
                <a:cs typeface="Segoe UI" panose="020B0502040204020203" pitchFamily="34" charset="0"/>
              </a:rPr>
              <a:t>Be mindful of your phone: </a:t>
            </a:r>
            <a:r>
              <a:rPr lang="en-US" b="0" i="0" dirty="0">
                <a:effectLst/>
                <a:latin typeface="Segoe UI" panose="020B0502040204020203" pitchFamily="34" charset="0"/>
                <a:cs typeface="Segoe UI" panose="020B0502040204020203" pitchFamily="34" charset="0"/>
              </a:rPr>
              <a:t>It’s no secret that our smartphones can be hugely distracting. Turning off your notifications, keeping your phone out of sight in your bag, or putting it away on the charger can help you stay focused. </a:t>
            </a:r>
          </a:p>
          <a:p>
            <a:pPr algn="l">
              <a:buFont typeface="Wingdings" panose="05000000000000000000" pitchFamily="2" charset="2"/>
              <a:buChar char="§"/>
            </a:pPr>
            <a:r>
              <a:rPr lang="en-US" b="1" i="0" dirty="0">
                <a:effectLst/>
                <a:latin typeface="Segoe UI" panose="020B0502040204020203" pitchFamily="34" charset="0"/>
                <a:cs typeface="Segoe UI" panose="020B0502040204020203" pitchFamily="34" charset="0"/>
              </a:rPr>
              <a:t>Study with a friend/peer: </a:t>
            </a:r>
            <a:r>
              <a:rPr lang="en-US" b="0" i="0" dirty="0">
                <a:effectLst/>
                <a:latin typeface="Segoe UI" panose="020B0502040204020203" pitchFamily="34" charset="0"/>
                <a:cs typeface="Segoe UI" panose="020B0502040204020203" pitchFamily="34" charset="0"/>
              </a:rPr>
              <a:t>Sometimes studying with a friend or two, whether or not you’re working on the same material, can help keep you accountable and focused. Make sure you each are on the same page about studying and keeping one another distraction-free, at least until it’s time to take a break.</a:t>
            </a:r>
            <a:r>
              <a:rPr lang="en-US" kern="0" dirty="0">
                <a:latin typeface="Segoe UI" panose="020B0502040204020203" pitchFamily="34" charset="0"/>
                <a:ea typeface="Calibri" panose="020F0502020204030204" pitchFamily="34" charset="0"/>
                <a:cs typeface="Segoe UI" panose="020B0502040204020203" pitchFamily="34" charset="0"/>
              </a:rPr>
              <a:t> </a:t>
            </a:r>
            <a:endParaRPr lang="en-US" kern="100" dirty="0">
              <a:latin typeface="Segoe UI" panose="020B0502040204020203" pitchFamily="34" charset="0"/>
              <a:ea typeface="Calibri" panose="020F0502020204030204" pitchFamily="34" charset="0"/>
              <a:cs typeface="Segoe UI" panose="020B0502040204020203" pitchFamily="34" charset="0"/>
            </a:endParaRPr>
          </a:p>
        </p:txBody>
      </p:sp>
      <p:sp>
        <p:nvSpPr>
          <p:cNvPr id="5" name="TextBox 4">
            <a:extLst>
              <a:ext uri="{FF2B5EF4-FFF2-40B4-BE49-F238E27FC236}">
                <a16:creationId xmlns:a16="http://schemas.microsoft.com/office/drawing/2014/main" id="{0AD50163-0A53-9A85-3ED2-C70890A28193}"/>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https://www.coursera.org/articles/study-habits</a:t>
            </a:r>
            <a:endParaRPr lang="en-US" sz="1200" i="1" dirty="0"/>
          </a:p>
        </p:txBody>
      </p:sp>
    </p:spTree>
    <p:extLst>
      <p:ext uri="{BB962C8B-B14F-4D97-AF65-F5344CB8AC3E}">
        <p14:creationId xmlns:p14="http://schemas.microsoft.com/office/powerpoint/2010/main" val="184729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5: Take breaks</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a:xfrm>
            <a:off x="581192" y="2827176"/>
            <a:ext cx="11029615" cy="3031623"/>
          </a:xfrm>
        </p:spPr>
        <p:txBody>
          <a:bodyPr>
            <a:noAutofit/>
          </a:bodyPr>
          <a:lstStyle/>
          <a:p>
            <a:pPr marL="0" indent="0" algn="l">
              <a:buNone/>
            </a:pPr>
            <a:r>
              <a:rPr lang="en-US" sz="1400" b="0" i="0" dirty="0">
                <a:solidFill>
                  <a:schemeClr val="tx1"/>
                </a:solidFill>
                <a:effectLst/>
                <a:latin typeface="Segoe UI" panose="020B0502040204020203" pitchFamily="34" charset="0"/>
                <a:cs typeface="Segoe UI" panose="020B0502040204020203" pitchFamily="34" charset="0"/>
              </a:rPr>
              <a:t>Taking intentional breaks has been linked to better retention, increased attention, and boosts in energy. Research shows that working for around 50 minutes, then giving yourself a 15- to 20-minute break, can lead to optimum productivity. Here are a few ways you can give yourself a break:</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Take a short walk</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Listen to a mood-boosting song</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Relax with a friend</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Stretch</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Meditate</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Zone out and daydream</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Have a snack</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Take a shower</a:t>
            </a:r>
          </a:p>
          <a:p>
            <a:pPr algn="l">
              <a:buFont typeface="Arial" panose="020B0604020202020204" pitchFamily="34" charset="0"/>
              <a:buChar char="•"/>
            </a:pPr>
            <a:r>
              <a:rPr lang="en-US" sz="1400" b="0" i="0" dirty="0">
                <a:solidFill>
                  <a:schemeClr val="tx1"/>
                </a:solidFill>
                <a:effectLst/>
                <a:latin typeface="Segoe UI" panose="020B0502040204020203" pitchFamily="34" charset="0"/>
                <a:cs typeface="Segoe UI" panose="020B0502040204020203" pitchFamily="34" charset="0"/>
              </a:rPr>
              <a:t>Clean your desk or room</a:t>
            </a:r>
          </a:p>
          <a:p>
            <a:pPr marL="0" indent="0" algn="l">
              <a:buNone/>
            </a:pPr>
            <a:endParaRPr lang="en-US" sz="1400" dirty="0">
              <a:solidFill>
                <a:schemeClr val="tx1"/>
              </a:solidFill>
              <a:latin typeface="Segoe UI" panose="020B0502040204020203" pitchFamily="34" charset="0"/>
              <a:cs typeface="Segoe UI" panose="020B0502040204020203" pitchFamily="34" charset="0"/>
            </a:endParaRPr>
          </a:p>
          <a:p>
            <a:pPr marL="0" indent="0" algn="l">
              <a:buNone/>
            </a:pPr>
            <a:r>
              <a:rPr lang="en-US" sz="1400" b="0" i="0" dirty="0">
                <a:solidFill>
                  <a:schemeClr val="tx1"/>
                </a:solidFill>
                <a:effectLst/>
                <a:latin typeface="Segoe UI" panose="020B0502040204020203" pitchFamily="34" charset="0"/>
                <a:cs typeface="Segoe UI" panose="020B0502040204020203" pitchFamily="34" charset="0"/>
              </a:rPr>
              <a:t>Note: Not all breaks are created equal. Checking your phone or social media as a study break has actually been linked to a decrease in performance…but if you choose to do this, it’s suggested to set up an alarm to keep the phone break to 15-20 minutes. </a:t>
            </a:r>
          </a:p>
        </p:txBody>
      </p:sp>
      <p:sp>
        <p:nvSpPr>
          <p:cNvPr id="5" name="TextBox 4">
            <a:extLst>
              <a:ext uri="{FF2B5EF4-FFF2-40B4-BE49-F238E27FC236}">
                <a16:creationId xmlns:a16="http://schemas.microsoft.com/office/drawing/2014/main" id="{CA87EF2C-E38D-161B-BB3D-3E4F48828C32}"/>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https://www.coursera.org/articles/study-habits</a:t>
            </a:r>
            <a:endParaRPr lang="en-US" sz="1200" i="1" dirty="0"/>
          </a:p>
        </p:txBody>
      </p:sp>
    </p:spTree>
    <p:extLst>
      <p:ext uri="{BB962C8B-B14F-4D97-AF65-F5344CB8AC3E}">
        <p14:creationId xmlns:p14="http://schemas.microsoft.com/office/powerpoint/2010/main" val="3496006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6: Space out your studying </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p:txBody>
          <a:bodyPr/>
          <a:lstStyle/>
          <a:p>
            <a:pPr algn="l">
              <a:buFont typeface="Wingdings" panose="05000000000000000000" pitchFamily="2" charset="2"/>
              <a:buChar char="§"/>
            </a:pPr>
            <a:r>
              <a:rPr lang="en-US" b="0" i="0" dirty="0">
                <a:solidFill>
                  <a:srgbClr val="1F1F1F"/>
                </a:solidFill>
                <a:effectLst/>
                <a:latin typeface="Source Sans Pro" panose="020B0503030403020204" pitchFamily="34" charset="0"/>
              </a:rPr>
              <a:t>Cramming can still help you get a good grade on a test, but studies show that you’re much more likely to forget that information as soon as the test is over. Really holding onto the material you learned (and making exam seasons less stressful) requires consistent and well-spaced out study sessions.</a:t>
            </a:r>
          </a:p>
          <a:p>
            <a:pPr algn="l">
              <a:buFont typeface="Wingdings" panose="05000000000000000000" pitchFamily="2" charset="2"/>
              <a:buChar char="§"/>
            </a:pPr>
            <a:r>
              <a:rPr lang="en-US" b="0" i="0" dirty="0">
                <a:solidFill>
                  <a:srgbClr val="1F1F1F"/>
                </a:solidFill>
                <a:effectLst/>
                <a:latin typeface="Source Sans Pro" panose="020B0503030403020204" pitchFamily="34" charset="0"/>
              </a:rPr>
              <a:t>Instead of saving your studying for before a test, briefly review material you learned once a week or even daily. If you are studying for an exam, space out your studying up to several weeks (or even months, depending on the test) leading up to the exam day. This can help you retain the information long term. </a:t>
            </a:r>
          </a:p>
          <a:p>
            <a:pPr algn="l">
              <a:buFont typeface="Wingdings" panose="05000000000000000000" pitchFamily="2" charset="2"/>
              <a:buChar char="§"/>
            </a:pPr>
            <a:r>
              <a:rPr lang="en-US" dirty="0">
                <a:solidFill>
                  <a:srgbClr val="1F1F1F"/>
                </a:solidFill>
                <a:latin typeface="Source Sans Pro" panose="020B0503030403020204" pitchFamily="34" charset="0"/>
              </a:rPr>
              <a:t>The same logic applies to paper writing as well – so space it out!</a:t>
            </a:r>
            <a:endParaRPr lang="en-US" b="0" i="0" dirty="0">
              <a:solidFill>
                <a:srgbClr val="1F1F1F"/>
              </a:solidFill>
              <a:effectLst/>
              <a:latin typeface="Source Sans Pro" panose="020B0503030403020204" pitchFamily="34" charset="0"/>
            </a:endParaRPr>
          </a:p>
        </p:txBody>
      </p:sp>
      <p:sp>
        <p:nvSpPr>
          <p:cNvPr id="5" name="TextBox 4">
            <a:extLst>
              <a:ext uri="{FF2B5EF4-FFF2-40B4-BE49-F238E27FC236}">
                <a16:creationId xmlns:a16="http://schemas.microsoft.com/office/drawing/2014/main" id="{0C500E96-11AB-3EF4-66E2-6A5BB546F775}"/>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https://www.coursera.org/articles/study-habits</a:t>
            </a:r>
            <a:endParaRPr lang="en-US" sz="1200" i="1" dirty="0"/>
          </a:p>
        </p:txBody>
      </p:sp>
    </p:spTree>
    <p:extLst>
      <p:ext uri="{BB962C8B-B14F-4D97-AF65-F5344CB8AC3E}">
        <p14:creationId xmlns:p14="http://schemas.microsoft.com/office/powerpoint/2010/main" val="23385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FABE6-745A-13ED-C95B-B8D692C839CF}"/>
              </a:ext>
            </a:extLst>
          </p:cNvPr>
          <p:cNvSpPr>
            <a:spLocks noGrp="1"/>
          </p:cNvSpPr>
          <p:nvPr>
            <p:ph type="title"/>
          </p:nvPr>
        </p:nvSpPr>
        <p:spPr/>
        <p:txBody>
          <a:bodyPr/>
          <a:lstStyle/>
          <a:p>
            <a:r>
              <a:rPr lang="en-US" dirty="0"/>
              <a:t>Habit 7: set study goals for each session</a:t>
            </a:r>
          </a:p>
        </p:txBody>
      </p:sp>
      <p:sp>
        <p:nvSpPr>
          <p:cNvPr id="3" name="Content Placeholder 2">
            <a:extLst>
              <a:ext uri="{FF2B5EF4-FFF2-40B4-BE49-F238E27FC236}">
                <a16:creationId xmlns:a16="http://schemas.microsoft.com/office/drawing/2014/main" id="{B46FA44D-BA92-1AD8-6AA0-0574F4ED299B}"/>
              </a:ext>
            </a:extLst>
          </p:cNvPr>
          <p:cNvSpPr>
            <a:spLocks noGrp="1"/>
          </p:cNvSpPr>
          <p:nvPr>
            <p:ph idx="1"/>
          </p:nvPr>
        </p:nvSpPr>
        <p:spPr/>
        <p:txBody>
          <a:bodyPr>
            <a:normAutofit/>
          </a:bodyPr>
          <a:lstStyle/>
          <a:p>
            <a:pPr algn="l">
              <a:buFont typeface="Wingdings" panose="05000000000000000000" pitchFamily="2" charset="2"/>
              <a:buChar char="§"/>
            </a:pPr>
            <a:r>
              <a:rPr lang="en-US" b="0" i="0" dirty="0">
                <a:solidFill>
                  <a:srgbClr val="1F1F1F"/>
                </a:solidFill>
                <a:effectLst/>
                <a:latin typeface="Segoe UI" panose="020B0502040204020203" pitchFamily="34" charset="0"/>
                <a:cs typeface="Segoe UI" panose="020B0502040204020203" pitchFamily="34" charset="0"/>
              </a:rPr>
              <a:t>These can be time-based or content-based. For example, you might aim to study for two hours, review three chapters of your textbook, or write two pages of an assignment. </a:t>
            </a:r>
          </a:p>
          <a:p>
            <a:pPr algn="l">
              <a:buFont typeface="Wingdings" panose="05000000000000000000" pitchFamily="2" charset="2"/>
              <a:buChar char="§"/>
            </a:pPr>
            <a:r>
              <a:rPr lang="en-US" b="0" i="0" dirty="0">
                <a:solidFill>
                  <a:srgbClr val="1F1F1F"/>
                </a:solidFill>
                <a:effectLst/>
                <a:latin typeface="Segoe UI" panose="020B0502040204020203" pitchFamily="34" charset="0"/>
                <a:cs typeface="Segoe UI" panose="020B0502040204020203" pitchFamily="34" charset="0"/>
              </a:rPr>
              <a:t>Don’t be too harsh on yourself if you didn’t get through as much as you had planned; sometimes studying can take longer than expected. Keep taking well-spaced breaks, and schedule another study session.</a:t>
            </a:r>
            <a:r>
              <a:rPr lang="en-US" kern="0" dirty="0">
                <a:solidFill>
                  <a:srgbClr val="212529"/>
                </a:solidFill>
                <a:latin typeface="Segoe UI" panose="020B0502040204020203" pitchFamily="34" charset="0"/>
                <a:ea typeface="Times New Roman" panose="02020603050405020304" pitchFamily="18" charset="0"/>
                <a:cs typeface="Segoe UI" panose="020B0502040204020203" pitchFamily="34" charset="0"/>
              </a:rPr>
              <a:t> </a:t>
            </a:r>
            <a:r>
              <a:rPr lang="en-US" kern="0" dirty="0">
                <a:solidFill>
                  <a:srgbClr val="212529"/>
                </a:solidFill>
                <a:effectLst/>
                <a:latin typeface="Segoe UI" panose="020B0502040204020203" pitchFamily="34" charset="0"/>
                <a:ea typeface="Times New Roman" panose="02020603050405020304" pitchFamily="18" charset="0"/>
                <a:cs typeface="Segoe UI" panose="020B0502040204020203" pitchFamily="34" charset="0"/>
              </a:rPr>
              <a:t>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Avoid multitasking which can be overwhelming and actually decrease productivity -- (Instead try arranging tasks in order of importance and focus on the top 3 tasks that require the most effort during peak performance time)</a:t>
            </a:r>
          </a:p>
        </p:txBody>
      </p:sp>
      <p:sp>
        <p:nvSpPr>
          <p:cNvPr id="5" name="TextBox 4">
            <a:extLst>
              <a:ext uri="{FF2B5EF4-FFF2-40B4-BE49-F238E27FC236}">
                <a16:creationId xmlns:a16="http://schemas.microsoft.com/office/drawing/2014/main" id="{D9BD9AD9-5E2E-2EA9-D412-76475405978A}"/>
              </a:ext>
            </a:extLst>
          </p:cNvPr>
          <p:cNvSpPr txBox="1"/>
          <p:nvPr/>
        </p:nvSpPr>
        <p:spPr>
          <a:xfrm>
            <a:off x="3526970" y="6587412"/>
            <a:ext cx="8616261" cy="276999"/>
          </a:xfrm>
          <a:prstGeom prst="rect">
            <a:avLst/>
          </a:prstGeom>
          <a:noFill/>
        </p:spPr>
        <p:txBody>
          <a:bodyPr wrap="square" rtlCol="0">
            <a:spAutoFit/>
          </a:bodyPr>
          <a:lstStyle/>
          <a:p>
            <a:pPr algn="r"/>
            <a:r>
              <a:rPr lang="en-US" sz="1200" dirty="0"/>
              <a:t>*Adapted from https://www.coursera.org/articles/study-habits</a:t>
            </a:r>
            <a:endParaRPr lang="en-US" sz="1200" i="1" dirty="0"/>
          </a:p>
        </p:txBody>
      </p:sp>
    </p:spTree>
    <p:extLst>
      <p:ext uri="{BB962C8B-B14F-4D97-AF65-F5344CB8AC3E}">
        <p14:creationId xmlns:p14="http://schemas.microsoft.com/office/powerpoint/2010/main" val="26632877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865</TotalTime>
  <Words>1276</Words>
  <Application>Microsoft Office PowerPoint</Application>
  <PresentationFormat>Widescreen</PresentationFormat>
  <Paragraphs>86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Gill Sans MT</vt:lpstr>
      <vt:lpstr>Segoe UI</vt:lpstr>
      <vt:lpstr>Source Sans Pro</vt:lpstr>
      <vt:lpstr>Wingdings</vt:lpstr>
      <vt:lpstr>Wingdings 2</vt:lpstr>
      <vt:lpstr>Dividend</vt:lpstr>
      <vt:lpstr>Creating healthy academic habits</vt:lpstr>
      <vt:lpstr>habits that we’ll cover in this webinar series:</vt:lpstr>
      <vt:lpstr>Habit 1: Take an inventory of how you’re using your time</vt:lpstr>
      <vt:lpstr>Habit 2: create a schedule  </vt:lpstr>
      <vt:lpstr>Habit 3: Find a good place to study</vt:lpstr>
      <vt:lpstr>Habit 4: Minimize distractions </vt:lpstr>
      <vt:lpstr>Habit 5: Take breaks</vt:lpstr>
      <vt:lpstr>Habit 6: Space out your studying </vt:lpstr>
      <vt:lpstr>Habit 7: set study goals for each session</vt:lpstr>
      <vt:lpstr>Habit 8: utilize CUNY SPH Resources – Tutoring, Career Services &amp; Counseling</vt:lpstr>
      <vt:lpstr>Covey time management matrix (example)</vt:lpstr>
      <vt:lpstr>Blank matrix</vt:lpstr>
      <vt:lpstr>Long term goal planning (example)</vt:lpstr>
      <vt:lpstr>Takeaway – practice positive affirmations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academic Stress support group</dc:title>
  <dc:creator>Ashley Harwood</dc:creator>
  <cp:lastModifiedBy>Ashley Harwood</cp:lastModifiedBy>
  <cp:revision>11</cp:revision>
  <dcterms:created xsi:type="dcterms:W3CDTF">2023-09-13T13:37:53Z</dcterms:created>
  <dcterms:modified xsi:type="dcterms:W3CDTF">2024-01-31T19:51:31Z</dcterms:modified>
</cp:coreProperties>
</file>